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74" r:id="rId5"/>
  </p:sldMasterIdLst>
  <p:notesMasterIdLst>
    <p:notesMasterId r:id="rId69"/>
  </p:notesMasterIdLst>
  <p:sldIdLst>
    <p:sldId id="282" r:id="rId6"/>
    <p:sldId id="1588" r:id="rId7"/>
    <p:sldId id="1387" r:id="rId8"/>
    <p:sldId id="1589" r:id="rId9"/>
    <p:sldId id="1388" r:id="rId10"/>
    <p:sldId id="1567" r:id="rId11"/>
    <p:sldId id="832" r:id="rId12"/>
    <p:sldId id="257" r:id="rId13"/>
    <p:sldId id="1591" r:id="rId14"/>
    <p:sldId id="1592" r:id="rId15"/>
    <p:sldId id="1590" r:id="rId16"/>
    <p:sldId id="1476" r:id="rId17"/>
    <p:sldId id="1593" r:id="rId18"/>
    <p:sldId id="1594" r:id="rId19"/>
    <p:sldId id="1595" r:id="rId20"/>
    <p:sldId id="1596" r:id="rId21"/>
    <p:sldId id="1597" r:id="rId22"/>
    <p:sldId id="1598" r:id="rId23"/>
    <p:sldId id="1599" r:id="rId24"/>
    <p:sldId id="1600" r:id="rId25"/>
    <p:sldId id="1601" r:id="rId26"/>
    <p:sldId id="1604" r:id="rId27"/>
    <p:sldId id="1605" r:id="rId28"/>
    <p:sldId id="1606" r:id="rId29"/>
    <p:sldId id="1602" r:id="rId30"/>
    <p:sldId id="1607" r:id="rId31"/>
    <p:sldId id="1611" r:id="rId32"/>
    <p:sldId id="1610" r:id="rId33"/>
    <p:sldId id="1618" r:id="rId34"/>
    <p:sldId id="1613" r:id="rId35"/>
    <p:sldId id="1612" r:id="rId36"/>
    <p:sldId id="1608" r:id="rId37"/>
    <p:sldId id="1609" r:id="rId38"/>
    <p:sldId id="1614" r:id="rId39"/>
    <p:sldId id="1543" r:id="rId40"/>
    <p:sldId id="1615" r:id="rId41"/>
    <p:sldId id="1541" r:id="rId42"/>
    <p:sldId id="1542" r:id="rId43"/>
    <p:sldId id="1544" r:id="rId44"/>
    <p:sldId id="1630" r:id="rId45"/>
    <p:sldId id="1628" r:id="rId46"/>
    <p:sldId id="1629" r:id="rId47"/>
    <p:sldId id="1584" r:id="rId48"/>
    <p:sldId id="1562" r:id="rId49"/>
    <p:sldId id="1563" r:id="rId50"/>
    <p:sldId id="1583" r:id="rId51"/>
    <p:sldId id="1561" r:id="rId52"/>
    <p:sldId id="1560" r:id="rId53"/>
    <p:sldId id="1616" r:id="rId54"/>
    <p:sldId id="1619" r:id="rId55"/>
    <p:sldId id="1622" r:id="rId56"/>
    <p:sldId id="1623" r:id="rId57"/>
    <p:sldId id="1624" r:id="rId58"/>
    <p:sldId id="1625" r:id="rId59"/>
    <p:sldId id="1626" r:id="rId60"/>
    <p:sldId id="1401" r:id="rId61"/>
    <p:sldId id="1402" r:id="rId62"/>
    <p:sldId id="1403" r:id="rId63"/>
    <p:sldId id="1404" r:id="rId64"/>
    <p:sldId id="1405" r:id="rId65"/>
    <p:sldId id="1581" r:id="rId66"/>
    <p:sldId id="1617" r:id="rId67"/>
    <p:sldId id="1627" r:id="rId6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9635" autoAdjust="0"/>
    <p:restoredTop sz="93943"/>
  </p:normalViewPr>
  <p:slideViewPr>
    <p:cSldViewPr snapToGrid="0">
      <p:cViewPr varScale="1">
        <p:scale>
          <a:sx n="71" d="100"/>
          <a:sy n="71" d="100"/>
        </p:scale>
        <p:origin x="1000" y="176"/>
      </p:cViewPr>
      <p:guideLst/>
    </p:cSldViewPr>
  </p:slideViewPr>
  <p:notesTextViewPr>
    <p:cViewPr>
      <p:scale>
        <a:sx n="1" d="1"/>
        <a:sy n="1" d="1"/>
      </p:scale>
      <p:origin x="0" y="0"/>
    </p:cViewPr>
  </p:notesTextViewPr>
  <p:sorterViewPr>
    <p:cViewPr varScale="1">
      <p:scale>
        <a:sx n="1" d="1"/>
        <a:sy n="1" d="1"/>
      </p:scale>
      <p:origin x="0" y="-613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4" Type="http://schemas.openxmlformats.org/officeDocument/2006/relationships/image" Target="../media/image14.svg"/></Relationships>
</file>

<file path=ppt/diagrams/_rels/data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4" Type="http://schemas.openxmlformats.org/officeDocument/2006/relationships/image" Target="../media/image18.svg"/></Relationships>
</file>

<file path=ppt/diagrams/_rels/data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7.sv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4"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4" Type="http://schemas.openxmlformats.org/officeDocument/2006/relationships/image" Target="../media/image18.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7.sv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FD83B7-26EC-45F8-A3E9-265328598588}"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DB580CB-7159-44E2-B798-5C3DA6DB4C77}">
      <dgm:prSet/>
      <dgm:spPr/>
      <dgm:t>
        <a:bodyPr/>
        <a:lstStyle/>
        <a:p>
          <a:r>
            <a:rPr lang="en-US" dirty="0"/>
            <a:t>The NDAA follows a predictable, year-long legislative cycle.</a:t>
          </a:r>
        </a:p>
      </dgm:t>
    </dgm:pt>
    <dgm:pt modelId="{A0832341-F795-4D09-BD2C-5DA62A83B2C7}" type="parTrans" cxnId="{9B7944B3-3F02-4EDE-97E8-DAC4EADA3883}">
      <dgm:prSet/>
      <dgm:spPr/>
      <dgm:t>
        <a:bodyPr/>
        <a:lstStyle/>
        <a:p>
          <a:endParaRPr lang="en-US"/>
        </a:p>
      </dgm:t>
    </dgm:pt>
    <dgm:pt modelId="{85132E83-6FFC-4598-93FC-209FD44033F0}" type="sibTrans" cxnId="{9B7944B3-3F02-4EDE-97E8-DAC4EADA3883}">
      <dgm:prSet/>
      <dgm:spPr/>
      <dgm:t>
        <a:bodyPr/>
        <a:lstStyle/>
        <a:p>
          <a:endParaRPr lang="en-US"/>
        </a:p>
      </dgm:t>
    </dgm:pt>
    <dgm:pt modelId="{CE2D99AE-F9B6-4B1F-8A06-666C26EB5B2F}">
      <dgm:prSet/>
      <dgm:spPr/>
      <dgm:t>
        <a:bodyPr/>
        <a:lstStyle/>
        <a:p>
          <a:r>
            <a:rPr lang="en-US" dirty="0"/>
            <a:t>Understanding the timeline positions ISA to influence critical stages.</a:t>
          </a:r>
        </a:p>
      </dgm:t>
    </dgm:pt>
    <dgm:pt modelId="{4E41DC26-F145-4F4A-A98E-785804D204AE}" type="parTrans" cxnId="{9F2AE44B-3E91-4C10-83D6-560BFEA452B9}">
      <dgm:prSet/>
      <dgm:spPr/>
      <dgm:t>
        <a:bodyPr/>
        <a:lstStyle/>
        <a:p>
          <a:endParaRPr lang="en-US"/>
        </a:p>
      </dgm:t>
    </dgm:pt>
    <dgm:pt modelId="{BA249A64-B1E9-427C-8E30-765DD8573CC6}" type="sibTrans" cxnId="{9F2AE44B-3E91-4C10-83D6-560BFEA452B9}">
      <dgm:prSet/>
      <dgm:spPr/>
      <dgm:t>
        <a:bodyPr/>
        <a:lstStyle/>
        <a:p>
          <a:endParaRPr lang="en-US"/>
        </a:p>
      </dgm:t>
    </dgm:pt>
    <dgm:pt modelId="{15FC7D59-36D2-41DC-BDEC-EC8946B3E2D9}">
      <dgm:prSet/>
      <dgm:spPr/>
      <dgm:t>
        <a:bodyPr/>
        <a:lstStyle/>
        <a:p>
          <a:r>
            <a:rPr lang="en-US" dirty="0"/>
            <a:t>Flow: </a:t>
          </a:r>
        </a:p>
      </dgm:t>
    </dgm:pt>
    <dgm:pt modelId="{2FCFF279-5EBB-44B3-BB6B-13387A77A79F}" type="parTrans" cxnId="{F88905A9-ED29-4F89-B5AB-6EB81A0E2C59}">
      <dgm:prSet/>
      <dgm:spPr/>
      <dgm:t>
        <a:bodyPr/>
        <a:lstStyle/>
        <a:p>
          <a:endParaRPr lang="en-US"/>
        </a:p>
      </dgm:t>
    </dgm:pt>
    <dgm:pt modelId="{30368ABC-B377-441F-864B-27DB49B45E3F}" type="sibTrans" cxnId="{F88905A9-ED29-4F89-B5AB-6EB81A0E2C59}">
      <dgm:prSet/>
      <dgm:spPr/>
      <dgm:t>
        <a:bodyPr/>
        <a:lstStyle/>
        <a:p>
          <a:endParaRPr lang="en-US"/>
        </a:p>
      </dgm:t>
    </dgm:pt>
    <dgm:pt modelId="{16FE1BBD-E1B2-405A-A0A1-A2D374F1D6CB}">
      <dgm:prSet/>
      <dgm:spPr/>
      <dgm:t>
        <a:bodyPr/>
        <a:lstStyle/>
        <a:p>
          <a:r>
            <a:rPr lang="en-US" dirty="0"/>
            <a:t>Budget → Hearings → Subcommittee Work → Marks → Floor → Conference → Final Passage → Signature</a:t>
          </a:r>
        </a:p>
      </dgm:t>
    </dgm:pt>
    <dgm:pt modelId="{88B44BC7-EC82-40A4-B5A4-11D9C134EFED}" type="parTrans" cxnId="{7581AE99-37A5-48E7-811E-38C33D502B65}">
      <dgm:prSet/>
      <dgm:spPr/>
      <dgm:t>
        <a:bodyPr/>
        <a:lstStyle/>
        <a:p>
          <a:endParaRPr lang="en-US"/>
        </a:p>
      </dgm:t>
    </dgm:pt>
    <dgm:pt modelId="{B8FD883B-BB74-4AEA-8B62-FF35B5B99234}" type="sibTrans" cxnId="{7581AE99-37A5-48E7-811E-38C33D502B65}">
      <dgm:prSet/>
      <dgm:spPr/>
      <dgm:t>
        <a:bodyPr/>
        <a:lstStyle/>
        <a:p>
          <a:endParaRPr lang="en-US"/>
        </a:p>
      </dgm:t>
    </dgm:pt>
    <dgm:pt modelId="{D4BEEBB6-C9A2-42E4-B334-6EC5E855265E}" type="pres">
      <dgm:prSet presAssocID="{CCFD83B7-26EC-45F8-A3E9-265328598588}" presName="root" presStyleCnt="0">
        <dgm:presLayoutVars>
          <dgm:dir/>
          <dgm:resizeHandles val="exact"/>
        </dgm:presLayoutVars>
      </dgm:prSet>
      <dgm:spPr/>
    </dgm:pt>
    <dgm:pt modelId="{12583A76-8088-4259-9217-BE05FBC59B1B}" type="pres">
      <dgm:prSet presAssocID="{1DB580CB-7159-44E2-B798-5C3DA6DB4C77}" presName="compNode" presStyleCnt="0"/>
      <dgm:spPr/>
    </dgm:pt>
    <dgm:pt modelId="{BB8E27B0-5A24-4A4B-98AE-EEC6ABED22A2}" type="pres">
      <dgm:prSet presAssocID="{1DB580CB-7159-44E2-B798-5C3DA6DB4C77}" presName="bgRect" presStyleLbl="bgShp" presStyleIdx="0" presStyleCnt="4"/>
      <dgm:spPr/>
    </dgm:pt>
    <dgm:pt modelId="{8B5CAD8D-E3A9-4BF5-87F8-BB4AD9A01374}" type="pres">
      <dgm:prSet presAssocID="{1DB580CB-7159-44E2-B798-5C3DA6DB4C77}"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Arrow Circle"/>
        </a:ext>
      </dgm:extLst>
    </dgm:pt>
    <dgm:pt modelId="{CF2DA5B8-4440-46A3-BBAB-B7295A5555BE}" type="pres">
      <dgm:prSet presAssocID="{1DB580CB-7159-44E2-B798-5C3DA6DB4C77}" presName="spaceRect" presStyleCnt="0"/>
      <dgm:spPr/>
    </dgm:pt>
    <dgm:pt modelId="{70738EF1-D05B-4ECA-B5B2-35BDE29DABE0}" type="pres">
      <dgm:prSet presAssocID="{1DB580CB-7159-44E2-B798-5C3DA6DB4C77}" presName="parTx" presStyleLbl="revTx" presStyleIdx="0" presStyleCnt="4">
        <dgm:presLayoutVars>
          <dgm:chMax val="0"/>
          <dgm:chPref val="0"/>
        </dgm:presLayoutVars>
      </dgm:prSet>
      <dgm:spPr/>
    </dgm:pt>
    <dgm:pt modelId="{486BE252-A09D-4F8B-9544-57CF43857B56}" type="pres">
      <dgm:prSet presAssocID="{85132E83-6FFC-4598-93FC-209FD44033F0}" presName="sibTrans" presStyleCnt="0"/>
      <dgm:spPr/>
    </dgm:pt>
    <dgm:pt modelId="{81AB699E-259E-4A52-AD43-EC820B2C4C53}" type="pres">
      <dgm:prSet presAssocID="{CE2D99AE-F9B6-4B1F-8A06-666C26EB5B2F}" presName="compNode" presStyleCnt="0"/>
      <dgm:spPr/>
    </dgm:pt>
    <dgm:pt modelId="{1066B653-7D72-4CEE-9F51-798088E764AB}" type="pres">
      <dgm:prSet presAssocID="{CE2D99AE-F9B6-4B1F-8A06-666C26EB5B2F}" presName="bgRect" presStyleLbl="bgShp" presStyleIdx="1" presStyleCnt="4"/>
      <dgm:spPr/>
    </dgm:pt>
    <dgm:pt modelId="{B644045F-3BBF-480E-A4CC-094FBFC75BDD}" type="pres">
      <dgm:prSet presAssocID="{CE2D99AE-F9B6-4B1F-8A06-666C26EB5B2F}"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9DD6CE26-521E-4F90-86E3-BE24BE87B6DF}" type="pres">
      <dgm:prSet presAssocID="{CE2D99AE-F9B6-4B1F-8A06-666C26EB5B2F}" presName="spaceRect" presStyleCnt="0"/>
      <dgm:spPr/>
    </dgm:pt>
    <dgm:pt modelId="{34B5C185-EB69-4FFA-89E5-C07048BE645C}" type="pres">
      <dgm:prSet presAssocID="{CE2D99AE-F9B6-4B1F-8A06-666C26EB5B2F}" presName="parTx" presStyleLbl="revTx" presStyleIdx="1" presStyleCnt="4">
        <dgm:presLayoutVars>
          <dgm:chMax val="0"/>
          <dgm:chPref val="0"/>
        </dgm:presLayoutVars>
      </dgm:prSet>
      <dgm:spPr/>
    </dgm:pt>
    <dgm:pt modelId="{CDC5BE76-81CA-413C-915A-0D77DED4911A}" type="pres">
      <dgm:prSet presAssocID="{BA249A64-B1E9-427C-8E30-765DD8573CC6}" presName="sibTrans" presStyleCnt="0"/>
      <dgm:spPr/>
    </dgm:pt>
    <dgm:pt modelId="{D898A3F1-6D6F-4AE9-9EBD-33108E48842C}" type="pres">
      <dgm:prSet presAssocID="{15FC7D59-36D2-41DC-BDEC-EC8946B3E2D9}" presName="compNode" presStyleCnt="0"/>
      <dgm:spPr/>
    </dgm:pt>
    <dgm:pt modelId="{305C76F8-FF10-413B-A339-6A34A364CFF0}" type="pres">
      <dgm:prSet presAssocID="{15FC7D59-36D2-41DC-BDEC-EC8946B3E2D9}" presName="bgRect" presStyleLbl="bgShp" presStyleIdx="2" presStyleCnt="4"/>
      <dgm:spPr/>
    </dgm:pt>
    <dgm:pt modelId="{C126F9D5-09F0-4531-9867-1463EEE3B413}" type="pres">
      <dgm:prSet presAssocID="{15FC7D59-36D2-41DC-BDEC-EC8946B3E2D9}"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Flowchart"/>
        </a:ext>
      </dgm:extLst>
    </dgm:pt>
    <dgm:pt modelId="{E6E4594A-03CE-43BC-BC0C-D836DE5E5BF4}" type="pres">
      <dgm:prSet presAssocID="{15FC7D59-36D2-41DC-BDEC-EC8946B3E2D9}" presName="spaceRect" presStyleCnt="0"/>
      <dgm:spPr/>
    </dgm:pt>
    <dgm:pt modelId="{54D44C53-C5A0-4537-BAF7-43C48DBE82C5}" type="pres">
      <dgm:prSet presAssocID="{15FC7D59-36D2-41DC-BDEC-EC8946B3E2D9}" presName="parTx" presStyleLbl="revTx" presStyleIdx="2" presStyleCnt="4">
        <dgm:presLayoutVars>
          <dgm:chMax val="0"/>
          <dgm:chPref val="0"/>
        </dgm:presLayoutVars>
      </dgm:prSet>
      <dgm:spPr/>
    </dgm:pt>
    <dgm:pt modelId="{5B47AE92-E340-48E6-B825-47020BEA049A}" type="pres">
      <dgm:prSet presAssocID="{30368ABC-B377-441F-864B-27DB49B45E3F}" presName="sibTrans" presStyleCnt="0"/>
      <dgm:spPr/>
    </dgm:pt>
    <dgm:pt modelId="{3154ED40-808E-4072-BF72-1691C567CA56}" type="pres">
      <dgm:prSet presAssocID="{16FE1BBD-E1B2-405A-A0A1-A2D374F1D6CB}" presName="compNode" presStyleCnt="0"/>
      <dgm:spPr/>
    </dgm:pt>
    <dgm:pt modelId="{DBAE68A3-CA19-43E9-AB7C-DB9338E013AC}" type="pres">
      <dgm:prSet presAssocID="{16FE1BBD-E1B2-405A-A0A1-A2D374F1D6CB}" presName="bgRect" presStyleLbl="bgShp" presStyleIdx="3" presStyleCnt="4"/>
      <dgm:spPr/>
    </dgm:pt>
    <dgm:pt modelId="{28BFA6F5-3395-42FB-B2F1-95485E415B9E}" type="pres">
      <dgm:prSet presAssocID="{16FE1BBD-E1B2-405A-A0A1-A2D374F1D6CB}"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EB098F09-0566-4B4B-891B-DE2D91CA77B5}" type="pres">
      <dgm:prSet presAssocID="{16FE1BBD-E1B2-405A-A0A1-A2D374F1D6CB}" presName="spaceRect" presStyleCnt="0"/>
      <dgm:spPr/>
    </dgm:pt>
    <dgm:pt modelId="{0D1AFA32-471C-4D05-B5CD-C9140701FBFF}" type="pres">
      <dgm:prSet presAssocID="{16FE1BBD-E1B2-405A-A0A1-A2D374F1D6CB}" presName="parTx" presStyleLbl="revTx" presStyleIdx="3" presStyleCnt="4">
        <dgm:presLayoutVars>
          <dgm:chMax val="0"/>
          <dgm:chPref val="0"/>
        </dgm:presLayoutVars>
      </dgm:prSet>
      <dgm:spPr/>
    </dgm:pt>
  </dgm:ptLst>
  <dgm:cxnLst>
    <dgm:cxn modelId="{5177AD13-5CF4-40F6-841B-D0DBDBFBD3FF}" type="presOf" srcId="{CE2D99AE-F9B6-4B1F-8A06-666C26EB5B2F}" destId="{34B5C185-EB69-4FFA-89E5-C07048BE645C}" srcOrd="0" destOrd="0" presId="urn:microsoft.com/office/officeart/2018/2/layout/IconVerticalSolidList"/>
    <dgm:cxn modelId="{6B588E3D-639C-4E2C-A448-418BF38B5871}" type="presOf" srcId="{16FE1BBD-E1B2-405A-A0A1-A2D374F1D6CB}" destId="{0D1AFA32-471C-4D05-B5CD-C9140701FBFF}" srcOrd="0" destOrd="0" presId="urn:microsoft.com/office/officeart/2018/2/layout/IconVerticalSolidList"/>
    <dgm:cxn modelId="{9F2AE44B-3E91-4C10-83D6-560BFEA452B9}" srcId="{CCFD83B7-26EC-45F8-A3E9-265328598588}" destId="{CE2D99AE-F9B6-4B1F-8A06-666C26EB5B2F}" srcOrd="1" destOrd="0" parTransId="{4E41DC26-F145-4F4A-A98E-785804D204AE}" sibTransId="{BA249A64-B1E9-427C-8E30-765DD8573CC6}"/>
    <dgm:cxn modelId="{DFB5E176-0B58-4285-973E-B1C241F564D3}" type="presOf" srcId="{15FC7D59-36D2-41DC-BDEC-EC8946B3E2D9}" destId="{54D44C53-C5A0-4537-BAF7-43C48DBE82C5}" srcOrd="0" destOrd="0" presId="urn:microsoft.com/office/officeart/2018/2/layout/IconVerticalSolidList"/>
    <dgm:cxn modelId="{C6638499-1951-455F-8AA5-8EF140FD7369}" type="presOf" srcId="{CCFD83B7-26EC-45F8-A3E9-265328598588}" destId="{D4BEEBB6-C9A2-42E4-B334-6EC5E855265E}" srcOrd="0" destOrd="0" presId="urn:microsoft.com/office/officeart/2018/2/layout/IconVerticalSolidList"/>
    <dgm:cxn modelId="{7581AE99-37A5-48E7-811E-38C33D502B65}" srcId="{CCFD83B7-26EC-45F8-A3E9-265328598588}" destId="{16FE1BBD-E1B2-405A-A0A1-A2D374F1D6CB}" srcOrd="3" destOrd="0" parTransId="{88B44BC7-EC82-40A4-B5A4-11D9C134EFED}" sibTransId="{B8FD883B-BB74-4AEA-8B62-FF35B5B99234}"/>
    <dgm:cxn modelId="{F88905A9-ED29-4F89-B5AB-6EB81A0E2C59}" srcId="{CCFD83B7-26EC-45F8-A3E9-265328598588}" destId="{15FC7D59-36D2-41DC-BDEC-EC8946B3E2D9}" srcOrd="2" destOrd="0" parTransId="{2FCFF279-5EBB-44B3-BB6B-13387A77A79F}" sibTransId="{30368ABC-B377-441F-864B-27DB49B45E3F}"/>
    <dgm:cxn modelId="{5FAEBAAC-3623-49FE-83D1-902DADA53675}" type="presOf" srcId="{1DB580CB-7159-44E2-B798-5C3DA6DB4C77}" destId="{70738EF1-D05B-4ECA-B5B2-35BDE29DABE0}" srcOrd="0" destOrd="0" presId="urn:microsoft.com/office/officeart/2018/2/layout/IconVerticalSolidList"/>
    <dgm:cxn modelId="{9B7944B3-3F02-4EDE-97E8-DAC4EADA3883}" srcId="{CCFD83B7-26EC-45F8-A3E9-265328598588}" destId="{1DB580CB-7159-44E2-B798-5C3DA6DB4C77}" srcOrd="0" destOrd="0" parTransId="{A0832341-F795-4D09-BD2C-5DA62A83B2C7}" sibTransId="{85132E83-6FFC-4598-93FC-209FD44033F0}"/>
    <dgm:cxn modelId="{4EEED9BE-8AC3-4E5F-A6C3-3FB5C29F9AD4}" type="presParOf" srcId="{D4BEEBB6-C9A2-42E4-B334-6EC5E855265E}" destId="{12583A76-8088-4259-9217-BE05FBC59B1B}" srcOrd="0" destOrd="0" presId="urn:microsoft.com/office/officeart/2018/2/layout/IconVerticalSolidList"/>
    <dgm:cxn modelId="{31002190-76EC-46BB-A1C1-69CC190EDD7D}" type="presParOf" srcId="{12583A76-8088-4259-9217-BE05FBC59B1B}" destId="{BB8E27B0-5A24-4A4B-98AE-EEC6ABED22A2}" srcOrd="0" destOrd="0" presId="urn:microsoft.com/office/officeart/2018/2/layout/IconVerticalSolidList"/>
    <dgm:cxn modelId="{02EAAF62-AB27-4545-9884-8358145B949B}" type="presParOf" srcId="{12583A76-8088-4259-9217-BE05FBC59B1B}" destId="{8B5CAD8D-E3A9-4BF5-87F8-BB4AD9A01374}" srcOrd="1" destOrd="0" presId="urn:microsoft.com/office/officeart/2018/2/layout/IconVerticalSolidList"/>
    <dgm:cxn modelId="{05F93394-F136-4352-B5C2-73BF37561F16}" type="presParOf" srcId="{12583A76-8088-4259-9217-BE05FBC59B1B}" destId="{CF2DA5B8-4440-46A3-BBAB-B7295A5555BE}" srcOrd="2" destOrd="0" presId="urn:microsoft.com/office/officeart/2018/2/layout/IconVerticalSolidList"/>
    <dgm:cxn modelId="{6C1228B7-4D50-465A-8EBC-D3DB0ED213AB}" type="presParOf" srcId="{12583A76-8088-4259-9217-BE05FBC59B1B}" destId="{70738EF1-D05B-4ECA-B5B2-35BDE29DABE0}" srcOrd="3" destOrd="0" presId="urn:microsoft.com/office/officeart/2018/2/layout/IconVerticalSolidList"/>
    <dgm:cxn modelId="{089F2E4A-FC53-429C-B6AB-D7ADC9D625C9}" type="presParOf" srcId="{D4BEEBB6-C9A2-42E4-B334-6EC5E855265E}" destId="{486BE252-A09D-4F8B-9544-57CF43857B56}" srcOrd="1" destOrd="0" presId="urn:microsoft.com/office/officeart/2018/2/layout/IconVerticalSolidList"/>
    <dgm:cxn modelId="{6E339F16-FDBE-4BAB-9BDD-5AA67A9E3FB0}" type="presParOf" srcId="{D4BEEBB6-C9A2-42E4-B334-6EC5E855265E}" destId="{81AB699E-259E-4A52-AD43-EC820B2C4C53}" srcOrd="2" destOrd="0" presId="urn:microsoft.com/office/officeart/2018/2/layout/IconVerticalSolidList"/>
    <dgm:cxn modelId="{66B6C141-3E54-4BD0-957F-70E2EDF20829}" type="presParOf" srcId="{81AB699E-259E-4A52-AD43-EC820B2C4C53}" destId="{1066B653-7D72-4CEE-9F51-798088E764AB}" srcOrd="0" destOrd="0" presId="urn:microsoft.com/office/officeart/2018/2/layout/IconVerticalSolidList"/>
    <dgm:cxn modelId="{AE5A06EE-4798-4062-8C3B-211BC5901623}" type="presParOf" srcId="{81AB699E-259E-4A52-AD43-EC820B2C4C53}" destId="{B644045F-3BBF-480E-A4CC-094FBFC75BDD}" srcOrd="1" destOrd="0" presId="urn:microsoft.com/office/officeart/2018/2/layout/IconVerticalSolidList"/>
    <dgm:cxn modelId="{3E5272A2-BB8D-4610-B716-D48EBE242965}" type="presParOf" srcId="{81AB699E-259E-4A52-AD43-EC820B2C4C53}" destId="{9DD6CE26-521E-4F90-86E3-BE24BE87B6DF}" srcOrd="2" destOrd="0" presId="urn:microsoft.com/office/officeart/2018/2/layout/IconVerticalSolidList"/>
    <dgm:cxn modelId="{33DACC91-A4F8-4037-8464-15B282A3BF63}" type="presParOf" srcId="{81AB699E-259E-4A52-AD43-EC820B2C4C53}" destId="{34B5C185-EB69-4FFA-89E5-C07048BE645C}" srcOrd="3" destOrd="0" presId="urn:microsoft.com/office/officeart/2018/2/layout/IconVerticalSolidList"/>
    <dgm:cxn modelId="{FCB3B089-1FB1-400B-88D2-F94920EF1309}" type="presParOf" srcId="{D4BEEBB6-C9A2-42E4-B334-6EC5E855265E}" destId="{CDC5BE76-81CA-413C-915A-0D77DED4911A}" srcOrd="3" destOrd="0" presId="urn:microsoft.com/office/officeart/2018/2/layout/IconVerticalSolidList"/>
    <dgm:cxn modelId="{B656CD6C-6044-4C8D-9029-0C66D8992719}" type="presParOf" srcId="{D4BEEBB6-C9A2-42E4-B334-6EC5E855265E}" destId="{D898A3F1-6D6F-4AE9-9EBD-33108E48842C}" srcOrd="4" destOrd="0" presId="urn:microsoft.com/office/officeart/2018/2/layout/IconVerticalSolidList"/>
    <dgm:cxn modelId="{AC2EC97E-7C2E-4FC6-AEA3-2DDF11740AAC}" type="presParOf" srcId="{D898A3F1-6D6F-4AE9-9EBD-33108E48842C}" destId="{305C76F8-FF10-413B-A339-6A34A364CFF0}" srcOrd="0" destOrd="0" presId="urn:microsoft.com/office/officeart/2018/2/layout/IconVerticalSolidList"/>
    <dgm:cxn modelId="{3008C428-74E8-415A-BD0A-7797DFB655D0}" type="presParOf" srcId="{D898A3F1-6D6F-4AE9-9EBD-33108E48842C}" destId="{C126F9D5-09F0-4531-9867-1463EEE3B413}" srcOrd="1" destOrd="0" presId="urn:microsoft.com/office/officeart/2018/2/layout/IconVerticalSolidList"/>
    <dgm:cxn modelId="{BF687BCD-6630-490B-8B94-0F0DDC9EB135}" type="presParOf" srcId="{D898A3F1-6D6F-4AE9-9EBD-33108E48842C}" destId="{E6E4594A-03CE-43BC-BC0C-D836DE5E5BF4}" srcOrd="2" destOrd="0" presId="urn:microsoft.com/office/officeart/2018/2/layout/IconVerticalSolidList"/>
    <dgm:cxn modelId="{CEEB4B7F-E372-4A3E-B09F-A03810C8E9F1}" type="presParOf" srcId="{D898A3F1-6D6F-4AE9-9EBD-33108E48842C}" destId="{54D44C53-C5A0-4537-BAF7-43C48DBE82C5}" srcOrd="3" destOrd="0" presId="urn:microsoft.com/office/officeart/2018/2/layout/IconVerticalSolidList"/>
    <dgm:cxn modelId="{69537064-024D-4AE2-A96E-A5DAD8579F20}" type="presParOf" srcId="{D4BEEBB6-C9A2-42E4-B334-6EC5E855265E}" destId="{5B47AE92-E340-48E6-B825-47020BEA049A}" srcOrd="5" destOrd="0" presId="urn:microsoft.com/office/officeart/2018/2/layout/IconVerticalSolidList"/>
    <dgm:cxn modelId="{4CD24C0A-5CD0-4FDB-BD32-85C42C20043E}" type="presParOf" srcId="{D4BEEBB6-C9A2-42E4-B334-6EC5E855265E}" destId="{3154ED40-808E-4072-BF72-1691C567CA56}" srcOrd="6" destOrd="0" presId="urn:microsoft.com/office/officeart/2018/2/layout/IconVerticalSolidList"/>
    <dgm:cxn modelId="{C6135CF8-8FF9-4575-82E0-54C7960C315B}" type="presParOf" srcId="{3154ED40-808E-4072-BF72-1691C567CA56}" destId="{DBAE68A3-CA19-43E9-AB7C-DB9338E013AC}" srcOrd="0" destOrd="0" presId="urn:microsoft.com/office/officeart/2018/2/layout/IconVerticalSolidList"/>
    <dgm:cxn modelId="{9B84B1F4-C5D9-4BA7-9948-BBA6FEAAB44F}" type="presParOf" srcId="{3154ED40-808E-4072-BF72-1691C567CA56}" destId="{28BFA6F5-3395-42FB-B2F1-95485E415B9E}" srcOrd="1" destOrd="0" presId="urn:microsoft.com/office/officeart/2018/2/layout/IconVerticalSolidList"/>
    <dgm:cxn modelId="{B4E40920-AFB9-43D0-8D40-7480F2E52DAF}" type="presParOf" srcId="{3154ED40-808E-4072-BF72-1691C567CA56}" destId="{EB098F09-0566-4B4B-891B-DE2D91CA77B5}" srcOrd="2" destOrd="0" presId="urn:microsoft.com/office/officeart/2018/2/layout/IconVerticalSolidList"/>
    <dgm:cxn modelId="{DAA899F4-6C97-4010-8513-958C1BC0243D}" type="presParOf" srcId="{3154ED40-808E-4072-BF72-1691C567CA56}" destId="{0D1AFA32-471C-4D05-B5CD-C9140701FBF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6130BF-FFD3-48C5-AF62-761F3F748E8C}"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A259A66-F540-459D-AC52-1E1ABCE37201}">
      <dgm:prSet/>
      <dgm:spPr/>
      <dgm:t>
        <a:bodyPr/>
        <a:lstStyle/>
        <a:p>
          <a:r>
            <a:rPr lang="en-US" dirty="0"/>
            <a:t>President submits FY27 request; DoD &amp; Services provide posture statements.</a:t>
          </a:r>
        </a:p>
      </dgm:t>
    </dgm:pt>
    <dgm:pt modelId="{895F4A81-6A06-4291-98AE-1040D2D4F3A6}" type="parTrans" cxnId="{5A492099-A5D5-4198-874A-81571D2711EB}">
      <dgm:prSet/>
      <dgm:spPr/>
      <dgm:t>
        <a:bodyPr/>
        <a:lstStyle/>
        <a:p>
          <a:endParaRPr lang="en-US"/>
        </a:p>
      </dgm:t>
    </dgm:pt>
    <dgm:pt modelId="{1E191603-55D3-4A0B-937B-2BB5072B709B}" type="sibTrans" cxnId="{5A492099-A5D5-4198-874A-81571D2711EB}">
      <dgm:prSet/>
      <dgm:spPr/>
      <dgm:t>
        <a:bodyPr/>
        <a:lstStyle/>
        <a:p>
          <a:endParaRPr lang="en-US"/>
        </a:p>
      </dgm:t>
    </dgm:pt>
    <dgm:pt modelId="{A6CE5294-B7BB-4C55-8FC1-ED78827A9EF6}">
      <dgm:prSet/>
      <dgm:spPr/>
      <dgm:t>
        <a:bodyPr/>
        <a:lstStyle/>
        <a:p>
          <a:r>
            <a:rPr lang="en-US" dirty="0"/>
            <a:t>HASC &amp; SASC conduct posture hearings with senior defense leadership.</a:t>
          </a:r>
        </a:p>
      </dgm:t>
    </dgm:pt>
    <dgm:pt modelId="{8F67239B-B4F8-49F5-9B9F-92A95CAFD396}" type="parTrans" cxnId="{78C8D534-F71F-4C24-9EF0-DFF5A9340A4D}">
      <dgm:prSet/>
      <dgm:spPr/>
      <dgm:t>
        <a:bodyPr/>
        <a:lstStyle/>
        <a:p>
          <a:endParaRPr lang="en-US"/>
        </a:p>
      </dgm:t>
    </dgm:pt>
    <dgm:pt modelId="{81F389D3-C1D0-4415-9E25-FA916383647A}" type="sibTrans" cxnId="{78C8D534-F71F-4C24-9EF0-DFF5A9340A4D}">
      <dgm:prSet/>
      <dgm:spPr/>
      <dgm:t>
        <a:bodyPr/>
        <a:lstStyle/>
        <a:p>
          <a:endParaRPr lang="en-US"/>
        </a:p>
      </dgm:t>
    </dgm:pt>
    <dgm:pt modelId="{B0BE5642-3522-4CAE-B45E-1FDFC37FF893}">
      <dgm:prSet/>
      <dgm:spPr/>
      <dgm:t>
        <a:bodyPr/>
        <a:lstStyle/>
        <a:p>
          <a:r>
            <a:rPr lang="en-US" dirty="0"/>
            <a:t>Committees begin drafting NDAA text and considering amendments.</a:t>
          </a:r>
        </a:p>
      </dgm:t>
    </dgm:pt>
    <dgm:pt modelId="{C607328A-DFDE-4624-92CC-3458E7C6FF74}" type="parTrans" cxnId="{56B4662D-51E3-49AD-9853-01E8577D3D6D}">
      <dgm:prSet/>
      <dgm:spPr/>
      <dgm:t>
        <a:bodyPr/>
        <a:lstStyle/>
        <a:p>
          <a:endParaRPr lang="en-US"/>
        </a:p>
      </dgm:t>
    </dgm:pt>
    <dgm:pt modelId="{EFC91424-DD44-4925-9226-EF1931673BFB}" type="sibTrans" cxnId="{56B4662D-51E3-49AD-9853-01E8577D3D6D}">
      <dgm:prSet/>
      <dgm:spPr/>
      <dgm:t>
        <a:bodyPr/>
        <a:lstStyle/>
        <a:p>
          <a:endParaRPr lang="en-US"/>
        </a:p>
      </dgm:t>
    </dgm:pt>
    <dgm:pt modelId="{D3B95662-C658-404C-8894-ADFB5DD2AF48}">
      <dgm:prSet/>
      <dgm:spPr/>
      <dgm:t>
        <a:bodyPr/>
        <a:lstStyle/>
        <a:p>
          <a:r>
            <a:rPr lang="en-US" dirty="0"/>
            <a:t>ISA engages early to shape AI &amp; cybersecurity themes.</a:t>
          </a:r>
        </a:p>
      </dgm:t>
    </dgm:pt>
    <dgm:pt modelId="{E3062A0D-37AF-4D39-B565-95B78CF18A1B}" type="parTrans" cxnId="{07F11755-1463-4B4D-A09B-3E90006D2D2E}">
      <dgm:prSet/>
      <dgm:spPr/>
      <dgm:t>
        <a:bodyPr/>
        <a:lstStyle/>
        <a:p>
          <a:endParaRPr lang="en-US"/>
        </a:p>
      </dgm:t>
    </dgm:pt>
    <dgm:pt modelId="{19A98D67-7744-4230-B3F7-046F51A1E99F}" type="sibTrans" cxnId="{07F11755-1463-4B4D-A09B-3E90006D2D2E}">
      <dgm:prSet/>
      <dgm:spPr/>
      <dgm:t>
        <a:bodyPr/>
        <a:lstStyle/>
        <a:p>
          <a:endParaRPr lang="en-US"/>
        </a:p>
      </dgm:t>
    </dgm:pt>
    <dgm:pt modelId="{18F08843-B5C5-4F9E-8A2B-F434E9FB82DF}" type="pres">
      <dgm:prSet presAssocID="{FE6130BF-FFD3-48C5-AF62-761F3F748E8C}" presName="root" presStyleCnt="0">
        <dgm:presLayoutVars>
          <dgm:dir/>
          <dgm:resizeHandles val="exact"/>
        </dgm:presLayoutVars>
      </dgm:prSet>
      <dgm:spPr/>
    </dgm:pt>
    <dgm:pt modelId="{D601A89A-9981-4712-8647-86D164FC75FC}" type="pres">
      <dgm:prSet presAssocID="{AA259A66-F540-459D-AC52-1E1ABCE37201}" presName="compNode" presStyleCnt="0"/>
      <dgm:spPr/>
    </dgm:pt>
    <dgm:pt modelId="{F9B795AF-4E60-4C9C-BB20-877ACBFBDFE1}" type="pres">
      <dgm:prSet presAssocID="{AA259A66-F540-459D-AC52-1E1ABCE37201}" presName="bgRect" presStyleLbl="bgShp" presStyleIdx="0" presStyleCnt="4"/>
      <dgm:spPr/>
    </dgm:pt>
    <dgm:pt modelId="{FFC9073D-29FB-4508-AA4C-BEB8CFBFD17F}" type="pres">
      <dgm:prSet presAssocID="{AA259A66-F540-459D-AC52-1E1ABCE37201}"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arketing"/>
        </a:ext>
      </dgm:extLst>
    </dgm:pt>
    <dgm:pt modelId="{929DBB3A-8764-4920-8B45-557509DCA78C}" type="pres">
      <dgm:prSet presAssocID="{AA259A66-F540-459D-AC52-1E1ABCE37201}" presName="spaceRect" presStyleCnt="0"/>
      <dgm:spPr/>
    </dgm:pt>
    <dgm:pt modelId="{8B7D43AB-FD20-4D1C-A3E6-328E05C5579C}" type="pres">
      <dgm:prSet presAssocID="{AA259A66-F540-459D-AC52-1E1ABCE37201}" presName="parTx" presStyleLbl="revTx" presStyleIdx="0" presStyleCnt="4">
        <dgm:presLayoutVars>
          <dgm:chMax val="0"/>
          <dgm:chPref val="0"/>
        </dgm:presLayoutVars>
      </dgm:prSet>
      <dgm:spPr/>
    </dgm:pt>
    <dgm:pt modelId="{34FD7945-6A41-43B8-899F-33EA1100FC42}" type="pres">
      <dgm:prSet presAssocID="{1E191603-55D3-4A0B-937B-2BB5072B709B}" presName="sibTrans" presStyleCnt="0"/>
      <dgm:spPr/>
    </dgm:pt>
    <dgm:pt modelId="{853D6ADA-99F6-41A9-AF49-2A54FF9D1A2F}" type="pres">
      <dgm:prSet presAssocID="{A6CE5294-B7BB-4C55-8FC1-ED78827A9EF6}" presName="compNode" presStyleCnt="0"/>
      <dgm:spPr/>
    </dgm:pt>
    <dgm:pt modelId="{A29866F8-B429-428D-8119-5BC90C5169F1}" type="pres">
      <dgm:prSet presAssocID="{A6CE5294-B7BB-4C55-8FC1-ED78827A9EF6}" presName="bgRect" presStyleLbl="bgShp" presStyleIdx="1" presStyleCnt="4"/>
      <dgm:spPr/>
    </dgm:pt>
    <dgm:pt modelId="{271D184B-7AC7-4C63-8806-091103D87B7F}" type="pres">
      <dgm:prSet presAssocID="{A6CE5294-B7BB-4C55-8FC1-ED78827A9EF6}"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ptain"/>
        </a:ext>
      </dgm:extLst>
    </dgm:pt>
    <dgm:pt modelId="{8AE2E088-75C9-48CD-BD24-0A2D003A8ABD}" type="pres">
      <dgm:prSet presAssocID="{A6CE5294-B7BB-4C55-8FC1-ED78827A9EF6}" presName="spaceRect" presStyleCnt="0"/>
      <dgm:spPr/>
    </dgm:pt>
    <dgm:pt modelId="{737B3C1D-BFB6-4783-8582-1DDF75D3C907}" type="pres">
      <dgm:prSet presAssocID="{A6CE5294-B7BB-4C55-8FC1-ED78827A9EF6}" presName="parTx" presStyleLbl="revTx" presStyleIdx="1" presStyleCnt="4">
        <dgm:presLayoutVars>
          <dgm:chMax val="0"/>
          <dgm:chPref val="0"/>
        </dgm:presLayoutVars>
      </dgm:prSet>
      <dgm:spPr/>
    </dgm:pt>
    <dgm:pt modelId="{0024179E-C126-45B1-8F25-EDD009DE74BE}" type="pres">
      <dgm:prSet presAssocID="{81F389D3-C1D0-4415-9E25-FA916383647A}" presName="sibTrans" presStyleCnt="0"/>
      <dgm:spPr/>
    </dgm:pt>
    <dgm:pt modelId="{0CF2E59C-B644-4F1D-9C21-8A5A840A838F}" type="pres">
      <dgm:prSet presAssocID="{B0BE5642-3522-4CAE-B45E-1FDFC37FF893}" presName="compNode" presStyleCnt="0"/>
      <dgm:spPr/>
    </dgm:pt>
    <dgm:pt modelId="{32459A4F-E022-44FE-A774-D9A342635449}" type="pres">
      <dgm:prSet presAssocID="{B0BE5642-3522-4CAE-B45E-1FDFC37FF893}" presName="bgRect" presStyleLbl="bgShp" presStyleIdx="2" presStyleCnt="4"/>
      <dgm:spPr/>
    </dgm:pt>
    <dgm:pt modelId="{D6C20184-0688-4172-97E4-DD158DCE73EF}" type="pres">
      <dgm:prSet presAssocID="{B0BE5642-3522-4CAE-B45E-1FDFC37FF893}"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eeting"/>
        </a:ext>
      </dgm:extLst>
    </dgm:pt>
    <dgm:pt modelId="{3BE59699-C906-407D-AB97-9CD45ADE7F4A}" type="pres">
      <dgm:prSet presAssocID="{B0BE5642-3522-4CAE-B45E-1FDFC37FF893}" presName="spaceRect" presStyleCnt="0"/>
      <dgm:spPr/>
    </dgm:pt>
    <dgm:pt modelId="{073C5A3F-B9AB-40D9-A1D3-4C80181A83FC}" type="pres">
      <dgm:prSet presAssocID="{B0BE5642-3522-4CAE-B45E-1FDFC37FF893}" presName="parTx" presStyleLbl="revTx" presStyleIdx="2" presStyleCnt="4">
        <dgm:presLayoutVars>
          <dgm:chMax val="0"/>
          <dgm:chPref val="0"/>
        </dgm:presLayoutVars>
      </dgm:prSet>
      <dgm:spPr/>
    </dgm:pt>
    <dgm:pt modelId="{91E98D22-955C-4EF0-B2F1-95F4F202C01F}" type="pres">
      <dgm:prSet presAssocID="{EFC91424-DD44-4925-9226-EF1931673BFB}" presName="sibTrans" presStyleCnt="0"/>
      <dgm:spPr/>
    </dgm:pt>
    <dgm:pt modelId="{58D750A8-9992-4F71-ABAB-955A4035C190}" type="pres">
      <dgm:prSet presAssocID="{D3B95662-C658-404C-8894-ADFB5DD2AF48}" presName="compNode" presStyleCnt="0"/>
      <dgm:spPr/>
    </dgm:pt>
    <dgm:pt modelId="{E1F2EE73-511A-4988-8B96-A0FDDEE87EAD}" type="pres">
      <dgm:prSet presAssocID="{D3B95662-C658-404C-8894-ADFB5DD2AF48}" presName="bgRect" presStyleLbl="bgShp" presStyleIdx="3" presStyleCnt="4"/>
      <dgm:spPr/>
    </dgm:pt>
    <dgm:pt modelId="{8EFC366C-9FA2-4709-A229-1CC252887FAC}" type="pres">
      <dgm:prSet presAssocID="{D3B95662-C658-404C-8894-ADFB5DD2AF48}"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ock"/>
        </a:ext>
      </dgm:extLst>
    </dgm:pt>
    <dgm:pt modelId="{BB8E0A8F-38BF-4B15-952D-5186C06A1E1F}" type="pres">
      <dgm:prSet presAssocID="{D3B95662-C658-404C-8894-ADFB5DD2AF48}" presName="spaceRect" presStyleCnt="0"/>
      <dgm:spPr/>
    </dgm:pt>
    <dgm:pt modelId="{6C289557-D4C9-43AE-9A1E-A9FB3FC88C9A}" type="pres">
      <dgm:prSet presAssocID="{D3B95662-C658-404C-8894-ADFB5DD2AF48}" presName="parTx" presStyleLbl="revTx" presStyleIdx="3" presStyleCnt="4">
        <dgm:presLayoutVars>
          <dgm:chMax val="0"/>
          <dgm:chPref val="0"/>
        </dgm:presLayoutVars>
      </dgm:prSet>
      <dgm:spPr/>
    </dgm:pt>
  </dgm:ptLst>
  <dgm:cxnLst>
    <dgm:cxn modelId="{56B4662D-51E3-49AD-9853-01E8577D3D6D}" srcId="{FE6130BF-FFD3-48C5-AF62-761F3F748E8C}" destId="{B0BE5642-3522-4CAE-B45E-1FDFC37FF893}" srcOrd="2" destOrd="0" parTransId="{C607328A-DFDE-4624-92CC-3458E7C6FF74}" sibTransId="{EFC91424-DD44-4925-9226-EF1931673BFB}"/>
    <dgm:cxn modelId="{AB2D1B30-C9EF-434F-AAFB-62A2040447E0}" type="presOf" srcId="{AA259A66-F540-459D-AC52-1E1ABCE37201}" destId="{8B7D43AB-FD20-4D1C-A3E6-328E05C5579C}" srcOrd="0" destOrd="0" presId="urn:microsoft.com/office/officeart/2018/2/layout/IconVerticalSolidList"/>
    <dgm:cxn modelId="{18AC8B33-3499-4BC8-9D87-053123889F89}" type="presOf" srcId="{D3B95662-C658-404C-8894-ADFB5DD2AF48}" destId="{6C289557-D4C9-43AE-9A1E-A9FB3FC88C9A}" srcOrd="0" destOrd="0" presId="urn:microsoft.com/office/officeart/2018/2/layout/IconVerticalSolidList"/>
    <dgm:cxn modelId="{78C8D534-F71F-4C24-9EF0-DFF5A9340A4D}" srcId="{FE6130BF-FFD3-48C5-AF62-761F3F748E8C}" destId="{A6CE5294-B7BB-4C55-8FC1-ED78827A9EF6}" srcOrd="1" destOrd="0" parTransId="{8F67239B-B4F8-49F5-9B9F-92A95CAFD396}" sibTransId="{81F389D3-C1D0-4415-9E25-FA916383647A}"/>
    <dgm:cxn modelId="{07F11755-1463-4B4D-A09B-3E90006D2D2E}" srcId="{FE6130BF-FFD3-48C5-AF62-761F3F748E8C}" destId="{D3B95662-C658-404C-8894-ADFB5DD2AF48}" srcOrd="3" destOrd="0" parTransId="{E3062A0D-37AF-4D39-B565-95B78CF18A1B}" sibTransId="{19A98D67-7744-4230-B3F7-046F51A1E99F}"/>
    <dgm:cxn modelId="{C93C035A-28FF-448D-B7DA-30C07FF76A34}" type="presOf" srcId="{A6CE5294-B7BB-4C55-8FC1-ED78827A9EF6}" destId="{737B3C1D-BFB6-4783-8582-1DDF75D3C907}" srcOrd="0" destOrd="0" presId="urn:microsoft.com/office/officeart/2018/2/layout/IconVerticalSolidList"/>
    <dgm:cxn modelId="{74B3016D-E0D5-4D4F-96C2-9115516C62E5}" type="presOf" srcId="{FE6130BF-FFD3-48C5-AF62-761F3F748E8C}" destId="{18F08843-B5C5-4F9E-8A2B-F434E9FB82DF}" srcOrd="0" destOrd="0" presId="urn:microsoft.com/office/officeart/2018/2/layout/IconVerticalSolidList"/>
    <dgm:cxn modelId="{271C8686-6481-464B-8E89-E580D0B94C75}" type="presOf" srcId="{B0BE5642-3522-4CAE-B45E-1FDFC37FF893}" destId="{073C5A3F-B9AB-40D9-A1D3-4C80181A83FC}" srcOrd="0" destOrd="0" presId="urn:microsoft.com/office/officeart/2018/2/layout/IconVerticalSolidList"/>
    <dgm:cxn modelId="{5A492099-A5D5-4198-874A-81571D2711EB}" srcId="{FE6130BF-FFD3-48C5-AF62-761F3F748E8C}" destId="{AA259A66-F540-459D-AC52-1E1ABCE37201}" srcOrd="0" destOrd="0" parTransId="{895F4A81-6A06-4291-98AE-1040D2D4F3A6}" sibTransId="{1E191603-55D3-4A0B-937B-2BB5072B709B}"/>
    <dgm:cxn modelId="{561E6CB6-EDE6-4999-A17E-B62E9C7BE52B}" type="presParOf" srcId="{18F08843-B5C5-4F9E-8A2B-F434E9FB82DF}" destId="{D601A89A-9981-4712-8647-86D164FC75FC}" srcOrd="0" destOrd="0" presId="urn:microsoft.com/office/officeart/2018/2/layout/IconVerticalSolidList"/>
    <dgm:cxn modelId="{D322A20B-7CE8-43D6-8FDD-2E5AA4C187F4}" type="presParOf" srcId="{D601A89A-9981-4712-8647-86D164FC75FC}" destId="{F9B795AF-4E60-4C9C-BB20-877ACBFBDFE1}" srcOrd="0" destOrd="0" presId="urn:microsoft.com/office/officeart/2018/2/layout/IconVerticalSolidList"/>
    <dgm:cxn modelId="{9C79B75A-9B6A-42C5-BDEF-6088AC54B2A8}" type="presParOf" srcId="{D601A89A-9981-4712-8647-86D164FC75FC}" destId="{FFC9073D-29FB-4508-AA4C-BEB8CFBFD17F}" srcOrd="1" destOrd="0" presId="urn:microsoft.com/office/officeart/2018/2/layout/IconVerticalSolidList"/>
    <dgm:cxn modelId="{6D93130F-5AB1-4476-B24A-C4E0155E0201}" type="presParOf" srcId="{D601A89A-9981-4712-8647-86D164FC75FC}" destId="{929DBB3A-8764-4920-8B45-557509DCA78C}" srcOrd="2" destOrd="0" presId="urn:microsoft.com/office/officeart/2018/2/layout/IconVerticalSolidList"/>
    <dgm:cxn modelId="{BA99442B-0214-48C1-B709-206AED14EC26}" type="presParOf" srcId="{D601A89A-9981-4712-8647-86D164FC75FC}" destId="{8B7D43AB-FD20-4D1C-A3E6-328E05C5579C}" srcOrd="3" destOrd="0" presId="urn:microsoft.com/office/officeart/2018/2/layout/IconVerticalSolidList"/>
    <dgm:cxn modelId="{D94CAE16-631A-4956-AC44-61A86B493FC1}" type="presParOf" srcId="{18F08843-B5C5-4F9E-8A2B-F434E9FB82DF}" destId="{34FD7945-6A41-43B8-899F-33EA1100FC42}" srcOrd="1" destOrd="0" presId="urn:microsoft.com/office/officeart/2018/2/layout/IconVerticalSolidList"/>
    <dgm:cxn modelId="{696BA672-1992-4EB2-9957-EE969B380CA7}" type="presParOf" srcId="{18F08843-B5C5-4F9E-8A2B-F434E9FB82DF}" destId="{853D6ADA-99F6-41A9-AF49-2A54FF9D1A2F}" srcOrd="2" destOrd="0" presId="urn:microsoft.com/office/officeart/2018/2/layout/IconVerticalSolidList"/>
    <dgm:cxn modelId="{4D1077BE-1EDF-407C-BC0C-19B0319272CC}" type="presParOf" srcId="{853D6ADA-99F6-41A9-AF49-2A54FF9D1A2F}" destId="{A29866F8-B429-428D-8119-5BC90C5169F1}" srcOrd="0" destOrd="0" presId="urn:microsoft.com/office/officeart/2018/2/layout/IconVerticalSolidList"/>
    <dgm:cxn modelId="{AB9D1DDD-EFFC-4518-B300-3710FF2ACD21}" type="presParOf" srcId="{853D6ADA-99F6-41A9-AF49-2A54FF9D1A2F}" destId="{271D184B-7AC7-4C63-8806-091103D87B7F}" srcOrd="1" destOrd="0" presId="urn:microsoft.com/office/officeart/2018/2/layout/IconVerticalSolidList"/>
    <dgm:cxn modelId="{4FEEAF75-3AD6-4803-B57B-5310088D0BD2}" type="presParOf" srcId="{853D6ADA-99F6-41A9-AF49-2A54FF9D1A2F}" destId="{8AE2E088-75C9-48CD-BD24-0A2D003A8ABD}" srcOrd="2" destOrd="0" presId="urn:microsoft.com/office/officeart/2018/2/layout/IconVerticalSolidList"/>
    <dgm:cxn modelId="{01445DE8-E8C8-40A7-B1B5-CB3ABDD3931C}" type="presParOf" srcId="{853D6ADA-99F6-41A9-AF49-2A54FF9D1A2F}" destId="{737B3C1D-BFB6-4783-8582-1DDF75D3C907}" srcOrd="3" destOrd="0" presId="urn:microsoft.com/office/officeart/2018/2/layout/IconVerticalSolidList"/>
    <dgm:cxn modelId="{347962E2-72D2-414C-8807-2DE9E40606C5}" type="presParOf" srcId="{18F08843-B5C5-4F9E-8A2B-F434E9FB82DF}" destId="{0024179E-C126-45B1-8F25-EDD009DE74BE}" srcOrd="3" destOrd="0" presId="urn:microsoft.com/office/officeart/2018/2/layout/IconVerticalSolidList"/>
    <dgm:cxn modelId="{3704696A-467A-40AD-A5EC-32EB5E3C6B44}" type="presParOf" srcId="{18F08843-B5C5-4F9E-8A2B-F434E9FB82DF}" destId="{0CF2E59C-B644-4F1D-9C21-8A5A840A838F}" srcOrd="4" destOrd="0" presId="urn:microsoft.com/office/officeart/2018/2/layout/IconVerticalSolidList"/>
    <dgm:cxn modelId="{99DF13BE-A934-48EB-84AF-9087F1332684}" type="presParOf" srcId="{0CF2E59C-B644-4F1D-9C21-8A5A840A838F}" destId="{32459A4F-E022-44FE-A774-D9A342635449}" srcOrd="0" destOrd="0" presId="urn:microsoft.com/office/officeart/2018/2/layout/IconVerticalSolidList"/>
    <dgm:cxn modelId="{96778CBB-A8B2-4922-8722-E63000EC7C5F}" type="presParOf" srcId="{0CF2E59C-B644-4F1D-9C21-8A5A840A838F}" destId="{D6C20184-0688-4172-97E4-DD158DCE73EF}" srcOrd="1" destOrd="0" presId="urn:microsoft.com/office/officeart/2018/2/layout/IconVerticalSolidList"/>
    <dgm:cxn modelId="{D54D2E33-A1A9-44DD-B478-DD6B86C6566A}" type="presParOf" srcId="{0CF2E59C-B644-4F1D-9C21-8A5A840A838F}" destId="{3BE59699-C906-407D-AB97-9CD45ADE7F4A}" srcOrd="2" destOrd="0" presId="urn:microsoft.com/office/officeart/2018/2/layout/IconVerticalSolidList"/>
    <dgm:cxn modelId="{5FB71204-06AE-4740-A81A-7416F873C745}" type="presParOf" srcId="{0CF2E59C-B644-4F1D-9C21-8A5A840A838F}" destId="{073C5A3F-B9AB-40D9-A1D3-4C80181A83FC}" srcOrd="3" destOrd="0" presId="urn:microsoft.com/office/officeart/2018/2/layout/IconVerticalSolidList"/>
    <dgm:cxn modelId="{4FBBAC68-C671-44BC-BB8A-7F7C532E680E}" type="presParOf" srcId="{18F08843-B5C5-4F9E-8A2B-F434E9FB82DF}" destId="{91E98D22-955C-4EF0-B2F1-95F4F202C01F}" srcOrd="5" destOrd="0" presId="urn:microsoft.com/office/officeart/2018/2/layout/IconVerticalSolidList"/>
    <dgm:cxn modelId="{F6B24717-29E1-4DBB-8A5B-AD1C758C4F9D}" type="presParOf" srcId="{18F08843-B5C5-4F9E-8A2B-F434E9FB82DF}" destId="{58D750A8-9992-4F71-ABAB-955A4035C190}" srcOrd="6" destOrd="0" presId="urn:microsoft.com/office/officeart/2018/2/layout/IconVerticalSolidList"/>
    <dgm:cxn modelId="{F14AA88B-F13F-419D-93BF-C0A728405B62}" type="presParOf" srcId="{58D750A8-9992-4F71-ABAB-955A4035C190}" destId="{E1F2EE73-511A-4988-8B96-A0FDDEE87EAD}" srcOrd="0" destOrd="0" presId="urn:microsoft.com/office/officeart/2018/2/layout/IconVerticalSolidList"/>
    <dgm:cxn modelId="{07664E85-24BC-442F-A9C6-E86CCB8AC5F2}" type="presParOf" srcId="{58D750A8-9992-4F71-ABAB-955A4035C190}" destId="{8EFC366C-9FA2-4709-A229-1CC252887FAC}" srcOrd="1" destOrd="0" presId="urn:microsoft.com/office/officeart/2018/2/layout/IconVerticalSolidList"/>
    <dgm:cxn modelId="{7496C458-B3BE-4460-927B-D6FC4267ED9D}" type="presParOf" srcId="{58D750A8-9992-4F71-ABAB-955A4035C190}" destId="{BB8E0A8F-38BF-4B15-952D-5186C06A1E1F}" srcOrd="2" destOrd="0" presId="urn:microsoft.com/office/officeart/2018/2/layout/IconVerticalSolidList"/>
    <dgm:cxn modelId="{D5FF239D-29D9-482A-B047-73A6EF1F3E27}" type="presParOf" srcId="{58D750A8-9992-4F71-ABAB-955A4035C190}" destId="{6C289557-D4C9-43AE-9A1E-A9FB3FC88C9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A92096-E077-47A4-993F-66A5BA967F52}" type="doc">
      <dgm:prSet loTypeId="urn:microsoft.com/office/officeart/2018/2/layout/IconCircleList" loCatId="icon" qsTypeId="urn:microsoft.com/office/officeart/2005/8/quickstyle/simple1" qsCatId="simple" csTypeId="urn:microsoft.com/office/officeart/2005/8/colors/accent2_2" csCatId="accent2" phldr="1"/>
      <dgm:spPr/>
      <dgm:t>
        <a:bodyPr/>
        <a:lstStyle/>
        <a:p>
          <a:endParaRPr lang="en-US"/>
        </a:p>
      </dgm:t>
    </dgm:pt>
    <dgm:pt modelId="{1A137722-7846-489A-BB24-6B17C7CC89A9}">
      <dgm:prSet/>
      <dgm:spPr/>
      <dgm:t>
        <a:bodyPr/>
        <a:lstStyle/>
        <a:p>
          <a:r>
            <a:rPr lang="en-US" dirty="0"/>
            <a:t>May–July: Committees complete markups and vote bills out.</a:t>
          </a:r>
        </a:p>
      </dgm:t>
    </dgm:pt>
    <dgm:pt modelId="{6070ED10-521A-4865-BA69-0B81081D5628}" type="parTrans" cxnId="{DA386E61-BA51-4ECA-9857-6EEC77BFC4AF}">
      <dgm:prSet/>
      <dgm:spPr/>
      <dgm:t>
        <a:bodyPr/>
        <a:lstStyle/>
        <a:p>
          <a:endParaRPr lang="en-US"/>
        </a:p>
      </dgm:t>
    </dgm:pt>
    <dgm:pt modelId="{6B072DFE-8C2D-4D85-8B54-45E0FE1169F0}" type="sibTrans" cxnId="{DA386E61-BA51-4ECA-9857-6EEC77BFC4AF}">
      <dgm:prSet/>
      <dgm:spPr/>
      <dgm:t>
        <a:bodyPr/>
        <a:lstStyle/>
        <a:p>
          <a:endParaRPr lang="en-US"/>
        </a:p>
      </dgm:t>
    </dgm:pt>
    <dgm:pt modelId="{450A6776-6D71-4A2D-9D9B-65392AA9B0E4}">
      <dgm:prSet/>
      <dgm:spPr/>
      <dgm:t>
        <a:bodyPr/>
        <a:lstStyle/>
        <a:p>
          <a:r>
            <a:rPr lang="en-US" dirty="0"/>
            <a:t>July: House and Senate debate and pass their NDAA versions.</a:t>
          </a:r>
        </a:p>
      </dgm:t>
    </dgm:pt>
    <dgm:pt modelId="{78062A28-8312-4A6A-B938-10E45CFED8F1}" type="parTrans" cxnId="{468F78DE-2F78-4485-9580-4E34C644DA77}">
      <dgm:prSet/>
      <dgm:spPr/>
      <dgm:t>
        <a:bodyPr/>
        <a:lstStyle/>
        <a:p>
          <a:endParaRPr lang="en-US"/>
        </a:p>
      </dgm:t>
    </dgm:pt>
    <dgm:pt modelId="{CC4DCCAC-2C54-4FBB-8AB1-EB31869EC48E}" type="sibTrans" cxnId="{468F78DE-2F78-4485-9580-4E34C644DA77}">
      <dgm:prSet/>
      <dgm:spPr/>
      <dgm:t>
        <a:bodyPr/>
        <a:lstStyle/>
        <a:p>
          <a:endParaRPr lang="en-US"/>
        </a:p>
      </dgm:t>
    </dgm:pt>
    <dgm:pt modelId="{D68C9A72-8B90-483D-A60F-35118D159BC5}">
      <dgm:prSet/>
      <dgm:spPr/>
      <dgm:t>
        <a:bodyPr/>
        <a:lstStyle/>
        <a:p>
          <a:r>
            <a:rPr lang="en-US" dirty="0"/>
            <a:t>Aug–Sept: Conference Committee reconciles differences.</a:t>
          </a:r>
        </a:p>
      </dgm:t>
    </dgm:pt>
    <dgm:pt modelId="{57B50A95-2C11-4C19-A850-87CD3E7299DB}" type="parTrans" cxnId="{D75CD207-156B-4682-87B8-CA3A28172DF7}">
      <dgm:prSet/>
      <dgm:spPr/>
      <dgm:t>
        <a:bodyPr/>
        <a:lstStyle/>
        <a:p>
          <a:endParaRPr lang="en-US"/>
        </a:p>
      </dgm:t>
    </dgm:pt>
    <dgm:pt modelId="{B4D25DBD-C79A-4337-972A-69B7D23914F5}" type="sibTrans" cxnId="{D75CD207-156B-4682-87B8-CA3A28172DF7}">
      <dgm:prSet/>
      <dgm:spPr/>
      <dgm:t>
        <a:bodyPr/>
        <a:lstStyle/>
        <a:p>
          <a:endParaRPr lang="en-US"/>
        </a:p>
      </dgm:t>
    </dgm:pt>
    <dgm:pt modelId="{A0C58A71-FA5E-4DC0-BE1C-8FF94C1204D1}">
      <dgm:prSet/>
      <dgm:spPr/>
      <dgm:t>
        <a:bodyPr/>
        <a:lstStyle/>
        <a:p>
          <a:r>
            <a:rPr lang="en-US" dirty="0"/>
            <a:t>Early shaping improves survival of ISA priorities in conference.</a:t>
          </a:r>
        </a:p>
      </dgm:t>
    </dgm:pt>
    <dgm:pt modelId="{7D8C0E48-4A8C-41AC-9248-70003FB6CA09}" type="parTrans" cxnId="{1121E617-0C93-40F9-96F6-BA42655FCCC0}">
      <dgm:prSet/>
      <dgm:spPr/>
      <dgm:t>
        <a:bodyPr/>
        <a:lstStyle/>
        <a:p>
          <a:endParaRPr lang="en-US"/>
        </a:p>
      </dgm:t>
    </dgm:pt>
    <dgm:pt modelId="{BF626DCC-1658-4D1D-BB51-43133C62022E}" type="sibTrans" cxnId="{1121E617-0C93-40F9-96F6-BA42655FCCC0}">
      <dgm:prSet/>
      <dgm:spPr/>
      <dgm:t>
        <a:bodyPr/>
        <a:lstStyle/>
        <a:p>
          <a:endParaRPr lang="en-US"/>
        </a:p>
      </dgm:t>
    </dgm:pt>
    <dgm:pt modelId="{F8C7469D-010D-4F2C-8D7C-66D661EACABC}" type="pres">
      <dgm:prSet presAssocID="{7EA92096-E077-47A4-993F-66A5BA967F52}" presName="root" presStyleCnt="0">
        <dgm:presLayoutVars>
          <dgm:dir/>
          <dgm:resizeHandles val="exact"/>
        </dgm:presLayoutVars>
      </dgm:prSet>
      <dgm:spPr/>
    </dgm:pt>
    <dgm:pt modelId="{FD1F1815-383E-494A-9072-FF6F05610663}" type="pres">
      <dgm:prSet presAssocID="{7EA92096-E077-47A4-993F-66A5BA967F52}" presName="container" presStyleCnt="0">
        <dgm:presLayoutVars>
          <dgm:dir/>
          <dgm:resizeHandles val="exact"/>
        </dgm:presLayoutVars>
      </dgm:prSet>
      <dgm:spPr/>
    </dgm:pt>
    <dgm:pt modelId="{01405DFC-3B4F-47C7-9DD7-050C3E8E660D}" type="pres">
      <dgm:prSet presAssocID="{1A137722-7846-489A-BB24-6B17C7CC89A9}" presName="compNode" presStyleCnt="0"/>
      <dgm:spPr/>
    </dgm:pt>
    <dgm:pt modelId="{D3097F3B-96AF-4508-92C5-7B88417A5B7B}" type="pres">
      <dgm:prSet presAssocID="{1A137722-7846-489A-BB24-6B17C7CC89A9}" presName="iconBgRect" presStyleLbl="bgShp" presStyleIdx="0" presStyleCnt="4"/>
      <dgm:spPr/>
    </dgm:pt>
    <dgm:pt modelId="{2E0B56F4-750B-4F32-941D-4784A0669D92}" type="pres">
      <dgm:prSet presAssocID="{1A137722-7846-489A-BB24-6B17C7CC89A9}"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eeting"/>
        </a:ext>
      </dgm:extLst>
    </dgm:pt>
    <dgm:pt modelId="{047987FF-455E-4DFC-9393-3DA5AD6722DC}" type="pres">
      <dgm:prSet presAssocID="{1A137722-7846-489A-BB24-6B17C7CC89A9}" presName="spaceRect" presStyleCnt="0"/>
      <dgm:spPr/>
    </dgm:pt>
    <dgm:pt modelId="{33A4C4D1-6DDF-4E30-8E5C-A31FD753B5CC}" type="pres">
      <dgm:prSet presAssocID="{1A137722-7846-489A-BB24-6B17C7CC89A9}" presName="textRect" presStyleLbl="revTx" presStyleIdx="0" presStyleCnt="4">
        <dgm:presLayoutVars>
          <dgm:chMax val="1"/>
          <dgm:chPref val="1"/>
        </dgm:presLayoutVars>
      </dgm:prSet>
      <dgm:spPr/>
    </dgm:pt>
    <dgm:pt modelId="{D7F8ADC7-FDCB-4AEB-81A3-B572172DE97E}" type="pres">
      <dgm:prSet presAssocID="{6B072DFE-8C2D-4D85-8B54-45E0FE1169F0}" presName="sibTrans" presStyleLbl="sibTrans2D1" presStyleIdx="0" presStyleCnt="0"/>
      <dgm:spPr/>
    </dgm:pt>
    <dgm:pt modelId="{2D2AD39F-39B5-4BFB-8B9E-FF0363C2A747}" type="pres">
      <dgm:prSet presAssocID="{450A6776-6D71-4A2D-9D9B-65392AA9B0E4}" presName="compNode" presStyleCnt="0"/>
      <dgm:spPr/>
    </dgm:pt>
    <dgm:pt modelId="{7CFE75F3-6A00-45A4-96EB-6B8BD8BBD42B}" type="pres">
      <dgm:prSet presAssocID="{450A6776-6D71-4A2D-9D9B-65392AA9B0E4}" presName="iconBgRect" presStyleLbl="bgShp" presStyleIdx="1" presStyleCnt="4"/>
      <dgm:spPr/>
    </dgm:pt>
    <dgm:pt modelId="{FD7AEE0D-31AD-4242-8482-D0143C8E1A69}" type="pres">
      <dgm:prSet presAssocID="{450A6776-6D71-4A2D-9D9B-65392AA9B0E4}"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uburban scene"/>
        </a:ext>
      </dgm:extLst>
    </dgm:pt>
    <dgm:pt modelId="{4F96A24C-FE1C-49AD-AA4A-9E0E2A95DF79}" type="pres">
      <dgm:prSet presAssocID="{450A6776-6D71-4A2D-9D9B-65392AA9B0E4}" presName="spaceRect" presStyleCnt="0"/>
      <dgm:spPr/>
    </dgm:pt>
    <dgm:pt modelId="{132C5D3B-47A9-446D-8312-D719B2A66993}" type="pres">
      <dgm:prSet presAssocID="{450A6776-6D71-4A2D-9D9B-65392AA9B0E4}" presName="textRect" presStyleLbl="revTx" presStyleIdx="1" presStyleCnt="4">
        <dgm:presLayoutVars>
          <dgm:chMax val="1"/>
          <dgm:chPref val="1"/>
        </dgm:presLayoutVars>
      </dgm:prSet>
      <dgm:spPr/>
    </dgm:pt>
    <dgm:pt modelId="{5EB44A44-2F74-44B3-9863-4022C7E4E3E6}" type="pres">
      <dgm:prSet presAssocID="{CC4DCCAC-2C54-4FBB-8AB1-EB31869EC48E}" presName="sibTrans" presStyleLbl="sibTrans2D1" presStyleIdx="0" presStyleCnt="0"/>
      <dgm:spPr/>
    </dgm:pt>
    <dgm:pt modelId="{E9873C1A-0ACA-435C-845E-146CA56856E0}" type="pres">
      <dgm:prSet presAssocID="{D68C9A72-8B90-483D-A60F-35118D159BC5}" presName="compNode" presStyleCnt="0"/>
      <dgm:spPr/>
    </dgm:pt>
    <dgm:pt modelId="{FB61BB68-30BA-489A-BC6C-E11F85C35F7C}" type="pres">
      <dgm:prSet presAssocID="{D68C9A72-8B90-483D-A60F-35118D159BC5}" presName="iconBgRect" presStyleLbl="bgShp" presStyleIdx="2" presStyleCnt="4"/>
      <dgm:spPr/>
    </dgm:pt>
    <dgm:pt modelId="{1FE01B08-2C9B-4D7B-8E5F-691BEB192597}" type="pres">
      <dgm:prSet presAssocID="{D68C9A72-8B90-483D-A60F-35118D159BC5}"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Open Folder"/>
        </a:ext>
      </dgm:extLst>
    </dgm:pt>
    <dgm:pt modelId="{C09AE942-F1FF-4A56-8536-0C9D4421523A}" type="pres">
      <dgm:prSet presAssocID="{D68C9A72-8B90-483D-A60F-35118D159BC5}" presName="spaceRect" presStyleCnt="0"/>
      <dgm:spPr/>
    </dgm:pt>
    <dgm:pt modelId="{FCFAC29C-9243-4251-BDE9-638D3415F6A1}" type="pres">
      <dgm:prSet presAssocID="{D68C9A72-8B90-483D-A60F-35118D159BC5}" presName="textRect" presStyleLbl="revTx" presStyleIdx="2" presStyleCnt="4">
        <dgm:presLayoutVars>
          <dgm:chMax val="1"/>
          <dgm:chPref val="1"/>
        </dgm:presLayoutVars>
      </dgm:prSet>
      <dgm:spPr/>
    </dgm:pt>
    <dgm:pt modelId="{95A6CF86-B8C0-4177-AE85-81DCC122FC5E}" type="pres">
      <dgm:prSet presAssocID="{B4D25DBD-C79A-4337-972A-69B7D23914F5}" presName="sibTrans" presStyleLbl="sibTrans2D1" presStyleIdx="0" presStyleCnt="0"/>
      <dgm:spPr/>
    </dgm:pt>
    <dgm:pt modelId="{DDCB3E75-F01B-405B-BB61-006D09FBB4CF}" type="pres">
      <dgm:prSet presAssocID="{A0C58A71-FA5E-4DC0-BE1C-8FF94C1204D1}" presName="compNode" presStyleCnt="0"/>
      <dgm:spPr/>
    </dgm:pt>
    <dgm:pt modelId="{7B18E859-201C-4796-BF72-E36DCAE4CA08}" type="pres">
      <dgm:prSet presAssocID="{A0C58A71-FA5E-4DC0-BE1C-8FF94C1204D1}" presName="iconBgRect" presStyleLbl="bgShp" presStyleIdx="3" presStyleCnt="4"/>
      <dgm:spPr/>
    </dgm:pt>
    <dgm:pt modelId="{4F62FF11-91DB-4E41-9EFB-CBC074F1C124}" type="pres">
      <dgm:prSet presAssocID="{A0C58A71-FA5E-4DC0-BE1C-8FF94C1204D1}"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siness Growth"/>
        </a:ext>
      </dgm:extLst>
    </dgm:pt>
    <dgm:pt modelId="{86804F83-DB63-43B9-A4E2-E610BD69904D}" type="pres">
      <dgm:prSet presAssocID="{A0C58A71-FA5E-4DC0-BE1C-8FF94C1204D1}" presName="spaceRect" presStyleCnt="0"/>
      <dgm:spPr/>
    </dgm:pt>
    <dgm:pt modelId="{0DDBC58D-BB45-42CD-9301-7A1E7E321B70}" type="pres">
      <dgm:prSet presAssocID="{A0C58A71-FA5E-4DC0-BE1C-8FF94C1204D1}" presName="textRect" presStyleLbl="revTx" presStyleIdx="3" presStyleCnt="4">
        <dgm:presLayoutVars>
          <dgm:chMax val="1"/>
          <dgm:chPref val="1"/>
        </dgm:presLayoutVars>
      </dgm:prSet>
      <dgm:spPr/>
    </dgm:pt>
  </dgm:ptLst>
  <dgm:cxnLst>
    <dgm:cxn modelId="{D75CD207-156B-4682-87B8-CA3A28172DF7}" srcId="{7EA92096-E077-47A4-993F-66A5BA967F52}" destId="{D68C9A72-8B90-483D-A60F-35118D159BC5}" srcOrd="2" destOrd="0" parTransId="{57B50A95-2C11-4C19-A850-87CD3E7299DB}" sibTransId="{B4D25DBD-C79A-4337-972A-69B7D23914F5}"/>
    <dgm:cxn modelId="{EAA5F613-1D4A-492B-8A8A-71E5BE9862AF}" type="presOf" srcId="{D68C9A72-8B90-483D-A60F-35118D159BC5}" destId="{FCFAC29C-9243-4251-BDE9-638D3415F6A1}" srcOrd="0" destOrd="0" presId="urn:microsoft.com/office/officeart/2018/2/layout/IconCircleList"/>
    <dgm:cxn modelId="{1121E617-0C93-40F9-96F6-BA42655FCCC0}" srcId="{7EA92096-E077-47A4-993F-66A5BA967F52}" destId="{A0C58A71-FA5E-4DC0-BE1C-8FF94C1204D1}" srcOrd="3" destOrd="0" parTransId="{7D8C0E48-4A8C-41AC-9248-70003FB6CA09}" sibTransId="{BF626DCC-1658-4D1D-BB51-43133C62022E}"/>
    <dgm:cxn modelId="{4B413D1E-3F10-4D57-8A01-40F496827711}" type="presOf" srcId="{7EA92096-E077-47A4-993F-66A5BA967F52}" destId="{F8C7469D-010D-4F2C-8D7C-66D661EACABC}" srcOrd="0" destOrd="0" presId="urn:microsoft.com/office/officeart/2018/2/layout/IconCircleList"/>
    <dgm:cxn modelId="{58A0CE3A-0A9F-4F1C-A39F-290A8F3C01B7}" type="presOf" srcId="{1A137722-7846-489A-BB24-6B17C7CC89A9}" destId="{33A4C4D1-6DDF-4E30-8E5C-A31FD753B5CC}" srcOrd="0" destOrd="0" presId="urn:microsoft.com/office/officeart/2018/2/layout/IconCircleList"/>
    <dgm:cxn modelId="{C7E5B34A-7B5D-424D-8BB0-C3F700E28520}" type="presOf" srcId="{B4D25DBD-C79A-4337-972A-69B7D23914F5}" destId="{95A6CF86-B8C0-4177-AE85-81DCC122FC5E}" srcOrd="0" destOrd="0" presId="urn:microsoft.com/office/officeart/2018/2/layout/IconCircleList"/>
    <dgm:cxn modelId="{3E10C64A-F7AC-49A7-B185-E90F81A8C9A3}" type="presOf" srcId="{CC4DCCAC-2C54-4FBB-8AB1-EB31869EC48E}" destId="{5EB44A44-2F74-44B3-9863-4022C7E4E3E6}" srcOrd="0" destOrd="0" presId="urn:microsoft.com/office/officeart/2018/2/layout/IconCircleList"/>
    <dgm:cxn modelId="{92E71850-93B5-4706-84C3-F287EBBC981D}" type="presOf" srcId="{A0C58A71-FA5E-4DC0-BE1C-8FF94C1204D1}" destId="{0DDBC58D-BB45-42CD-9301-7A1E7E321B70}" srcOrd="0" destOrd="0" presId="urn:microsoft.com/office/officeart/2018/2/layout/IconCircleList"/>
    <dgm:cxn modelId="{DA386E61-BA51-4ECA-9857-6EEC77BFC4AF}" srcId="{7EA92096-E077-47A4-993F-66A5BA967F52}" destId="{1A137722-7846-489A-BB24-6B17C7CC89A9}" srcOrd="0" destOrd="0" parTransId="{6070ED10-521A-4865-BA69-0B81081D5628}" sibTransId="{6B072DFE-8C2D-4D85-8B54-45E0FE1169F0}"/>
    <dgm:cxn modelId="{A17A36A1-2E1F-4390-AB83-0AB50F9F2460}" type="presOf" srcId="{450A6776-6D71-4A2D-9D9B-65392AA9B0E4}" destId="{132C5D3B-47A9-446D-8312-D719B2A66993}" srcOrd="0" destOrd="0" presId="urn:microsoft.com/office/officeart/2018/2/layout/IconCircleList"/>
    <dgm:cxn modelId="{468F78DE-2F78-4485-9580-4E34C644DA77}" srcId="{7EA92096-E077-47A4-993F-66A5BA967F52}" destId="{450A6776-6D71-4A2D-9D9B-65392AA9B0E4}" srcOrd="1" destOrd="0" parTransId="{78062A28-8312-4A6A-B938-10E45CFED8F1}" sibTransId="{CC4DCCAC-2C54-4FBB-8AB1-EB31869EC48E}"/>
    <dgm:cxn modelId="{706529F1-7850-4578-9DD9-D172AFA21A45}" type="presOf" srcId="{6B072DFE-8C2D-4D85-8B54-45E0FE1169F0}" destId="{D7F8ADC7-FDCB-4AEB-81A3-B572172DE97E}" srcOrd="0" destOrd="0" presId="urn:microsoft.com/office/officeart/2018/2/layout/IconCircleList"/>
    <dgm:cxn modelId="{E1EAB92E-FB9A-4F31-9C66-AF2AA098E5E8}" type="presParOf" srcId="{F8C7469D-010D-4F2C-8D7C-66D661EACABC}" destId="{FD1F1815-383E-494A-9072-FF6F05610663}" srcOrd="0" destOrd="0" presId="urn:microsoft.com/office/officeart/2018/2/layout/IconCircleList"/>
    <dgm:cxn modelId="{47269422-1560-49A9-B0EF-4A715E32B12D}" type="presParOf" srcId="{FD1F1815-383E-494A-9072-FF6F05610663}" destId="{01405DFC-3B4F-47C7-9DD7-050C3E8E660D}" srcOrd="0" destOrd="0" presId="urn:microsoft.com/office/officeart/2018/2/layout/IconCircleList"/>
    <dgm:cxn modelId="{38977B20-1D03-4166-851A-7799CFF6D491}" type="presParOf" srcId="{01405DFC-3B4F-47C7-9DD7-050C3E8E660D}" destId="{D3097F3B-96AF-4508-92C5-7B88417A5B7B}" srcOrd="0" destOrd="0" presId="urn:microsoft.com/office/officeart/2018/2/layout/IconCircleList"/>
    <dgm:cxn modelId="{4840633A-6DF2-4E93-B3E2-FF1C74EDD6DE}" type="presParOf" srcId="{01405DFC-3B4F-47C7-9DD7-050C3E8E660D}" destId="{2E0B56F4-750B-4F32-941D-4784A0669D92}" srcOrd="1" destOrd="0" presId="urn:microsoft.com/office/officeart/2018/2/layout/IconCircleList"/>
    <dgm:cxn modelId="{B953C3A9-E721-4865-B9A1-ECCF141768A0}" type="presParOf" srcId="{01405DFC-3B4F-47C7-9DD7-050C3E8E660D}" destId="{047987FF-455E-4DFC-9393-3DA5AD6722DC}" srcOrd="2" destOrd="0" presId="urn:microsoft.com/office/officeart/2018/2/layout/IconCircleList"/>
    <dgm:cxn modelId="{87911C1D-4EDD-4768-9E7E-4EDD59EA638B}" type="presParOf" srcId="{01405DFC-3B4F-47C7-9DD7-050C3E8E660D}" destId="{33A4C4D1-6DDF-4E30-8E5C-A31FD753B5CC}" srcOrd="3" destOrd="0" presId="urn:microsoft.com/office/officeart/2018/2/layout/IconCircleList"/>
    <dgm:cxn modelId="{8CEC2105-53B9-423B-927C-FAFD1E295365}" type="presParOf" srcId="{FD1F1815-383E-494A-9072-FF6F05610663}" destId="{D7F8ADC7-FDCB-4AEB-81A3-B572172DE97E}" srcOrd="1" destOrd="0" presId="urn:microsoft.com/office/officeart/2018/2/layout/IconCircleList"/>
    <dgm:cxn modelId="{853B5EC0-CD7E-4495-8BE6-CCA0914DB353}" type="presParOf" srcId="{FD1F1815-383E-494A-9072-FF6F05610663}" destId="{2D2AD39F-39B5-4BFB-8B9E-FF0363C2A747}" srcOrd="2" destOrd="0" presId="urn:microsoft.com/office/officeart/2018/2/layout/IconCircleList"/>
    <dgm:cxn modelId="{A28D4671-61A1-468B-9FD2-C1AFABE70D76}" type="presParOf" srcId="{2D2AD39F-39B5-4BFB-8B9E-FF0363C2A747}" destId="{7CFE75F3-6A00-45A4-96EB-6B8BD8BBD42B}" srcOrd="0" destOrd="0" presId="urn:microsoft.com/office/officeart/2018/2/layout/IconCircleList"/>
    <dgm:cxn modelId="{D0518120-B0D6-404B-AFD6-ED42C48AAE19}" type="presParOf" srcId="{2D2AD39F-39B5-4BFB-8B9E-FF0363C2A747}" destId="{FD7AEE0D-31AD-4242-8482-D0143C8E1A69}" srcOrd="1" destOrd="0" presId="urn:microsoft.com/office/officeart/2018/2/layout/IconCircleList"/>
    <dgm:cxn modelId="{D03C1B4C-0424-4002-A3AA-D3EEF4DB3AF2}" type="presParOf" srcId="{2D2AD39F-39B5-4BFB-8B9E-FF0363C2A747}" destId="{4F96A24C-FE1C-49AD-AA4A-9E0E2A95DF79}" srcOrd="2" destOrd="0" presId="urn:microsoft.com/office/officeart/2018/2/layout/IconCircleList"/>
    <dgm:cxn modelId="{4B5A685A-424F-4B00-B620-89B112B2555B}" type="presParOf" srcId="{2D2AD39F-39B5-4BFB-8B9E-FF0363C2A747}" destId="{132C5D3B-47A9-446D-8312-D719B2A66993}" srcOrd="3" destOrd="0" presId="urn:microsoft.com/office/officeart/2018/2/layout/IconCircleList"/>
    <dgm:cxn modelId="{85DFCDAC-2856-4C21-B04F-F9D1567BB051}" type="presParOf" srcId="{FD1F1815-383E-494A-9072-FF6F05610663}" destId="{5EB44A44-2F74-44B3-9863-4022C7E4E3E6}" srcOrd="3" destOrd="0" presId="urn:microsoft.com/office/officeart/2018/2/layout/IconCircleList"/>
    <dgm:cxn modelId="{9DF9DA13-A1A5-4C18-8D04-CD4A0DD3633C}" type="presParOf" srcId="{FD1F1815-383E-494A-9072-FF6F05610663}" destId="{E9873C1A-0ACA-435C-845E-146CA56856E0}" srcOrd="4" destOrd="0" presId="urn:microsoft.com/office/officeart/2018/2/layout/IconCircleList"/>
    <dgm:cxn modelId="{D9ADD45D-08EE-46CD-970F-BC0ABD58B911}" type="presParOf" srcId="{E9873C1A-0ACA-435C-845E-146CA56856E0}" destId="{FB61BB68-30BA-489A-BC6C-E11F85C35F7C}" srcOrd="0" destOrd="0" presId="urn:microsoft.com/office/officeart/2018/2/layout/IconCircleList"/>
    <dgm:cxn modelId="{B11A9355-E39F-4EE7-884E-50121DAB4D58}" type="presParOf" srcId="{E9873C1A-0ACA-435C-845E-146CA56856E0}" destId="{1FE01B08-2C9B-4D7B-8E5F-691BEB192597}" srcOrd="1" destOrd="0" presId="urn:microsoft.com/office/officeart/2018/2/layout/IconCircleList"/>
    <dgm:cxn modelId="{25F80782-CEB4-484C-B716-70EBF8338FE7}" type="presParOf" srcId="{E9873C1A-0ACA-435C-845E-146CA56856E0}" destId="{C09AE942-F1FF-4A56-8536-0C9D4421523A}" srcOrd="2" destOrd="0" presId="urn:microsoft.com/office/officeart/2018/2/layout/IconCircleList"/>
    <dgm:cxn modelId="{5FA4E229-5128-49AB-ABED-86805AB988C4}" type="presParOf" srcId="{E9873C1A-0ACA-435C-845E-146CA56856E0}" destId="{FCFAC29C-9243-4251-BDE9-638D3415F6A1}" srcOrd="3" destOrd="0" presId="urn:microsoft.com/office/officeart/2018/2/layout/IconCircleList"/>
    <dgm:cxn modelId="{8743C4E8-F301-456B-817B-4DA23DD7FB00}" type="presParOf" srcId="{FD1F1815-383E-494A-9072-FF6F05610663}" destId="{95A6CF86-B8C0-4177-AE85-81DCC122FC5E}" srcOrd="5" destOrd="0" presId="urn:microsoft.com/office/officeart/2018/2/layout/IconCircleList"/>
    <dgm:cxn modelId="{64A531C4-F2A0-4043-BFD2-41EC28ED4298}" type="presParOf" srcId="{FD1F1815-383E-494A-9072-FF6F05610663}" destId="{DDCB3E75-F01B-405B-BB61-006D09FBB4CF}" srcOrd="6" destOrd="0" presId="urn:microsoft.com/office/officeart/2018/2/layout/IconCircleList"/>
    <dgm:cxn modelId="{DE9CFFB9-4D42-4D67-923D-AF6F3177C33C}" type="presParOf" srcId="{DDCB3E75-F01B-405B-BB61-006D09FBB4CF}" destId="{7B18E859-201C-4796-BF72-E36DCAE4CA08}" srcOrd="0" destOrd="0" presId="urn:microsoft.com/office/officeart/2018/2/layout/IconCircleList"/>
    <dgm:cxn modelId="{78EF9136-7DE7-4055-A690-EF5556E56C2F}" type="presParOf" srcId="{DDCB3E75-F01B-405B-BB61-006D09FBB4CF}" destId="{4F62FF11-91DB-4E41-9EFB-CBC074F1C124}" srcOrd="1" destOrd="0" presId="urn:microsoft.com/office/officeart/2018/2/layout/IconCircleList"/>
    <dgm:cxn modelId="{A52968FA-8CE7-4DF0-93FF-01ED115B976B}" type="presParOf" srcId="{DDCB3E75-F01B-405B-BB61-006D09FBB4CF}" destId="{86804F83-DB63-43B9-A4E2-E610BD69904D}" srcOrd="2" destOrd="0" presId="urn:microsoft.com/office/officeart/2018/2/layout/IconCircleList"/>
    <dgm:cxn modelId="{F73530D9-1CF6-46B5-95E0-6CB2131FECB6}" type="presParOf" srcId="{DDCB3E75-F01B-405B-BB61-006D09FBB4CF}" destId="{0DDBC58D-BB45-42CD-9301-7A1E7E321B70}"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2FD941-67CF-46DE-97A3-4C4310090D76}" type="doc">
      <dgm:prSet loTypeId="urn:microsoft.com/office/officeart/2005/8/layout/process5" loCatId="process" qsTypeId="urn:microsoft.com/office/officeart/2005/8/quickstyle/simple2" qsCatId="simple" csTypeId="urn:microsoft.com/office/officeart/2005/8/colors/accent2_2" csCatId="accent2"/>
      <dgm:spPr/>
      <dgm:t>
        <a:bodyPr/>
        <a:lstStyle/>
        <a:p>
          <a:endParaRPr lang="en-US"/>
        </a:p>
      </dgm:t>
    </dgm:pt>
    <dgm:pt modelId="{A6044CB7-B067-48E1-AB4F-662EED47F6E2}">
      <dgm:prSet/>
      <dgm:spPr/>
      <dgm:t>
        <a:bodyPr/>
        <a:lstStyle/>
        <a:p>
          <a:r>
            <a:rPr lang="en-US" dirty="0"/>
            <a:t>Conference Report sent back to both chambers for final passage.</a:t>
          </a:r>
        </a:p>
      </dgm:t>
    </dgm:pt>
    <dgm:pt modelId="{77804228-3B6E-40BE-B1CD-7C20992F25C6}" type="parTrans" cxnId="{68721ECF-EE41-4B6E-9CAE-3FA7158E9AA5}">
      <dgm:prSet/>
      <dgm:spPr/>
      <dgm:t>
        <a:bodyPr/>
        <a:lstStyle/>
        <a:p>
          <a:endParaRPr lang="en-US"/>
        </a:p>
      </dgm:t>
    </dgm:pt>
    <dgm:pt modelId="{D8C70BC1-7DA7-444B-827E-04299CEF6EEF}" type="sibTrans" cxnId="{68721ECF-EE41-4B6E-9CAE-3FA7158E9AA5}">
      <dgm:prSet/>
      <dgm:spPr/>
      <dgm:t>
        <a:bodyPr/>
        <a:lstStyle/>
        <a:p>
          <a:endParaRPr lang="en-US"/>
        </a:p>
      </dgm:t>
    </dgm:pt>
    <dgm:pt modelId="{8644AB91-C1B7-43E7-91E7-A097C5FFDE14}">
      <dgm:prSet/>
      <dgm:spPr/>
      <dgm:t>
        <a:bodyPr/>
        <a:lstStyle/>
        <a:p>
          <a:r>
            <a:rPr lang="en-US" dirty="0"/>
            <a:t>NDAA is enrolled and sent to the President for signature.</a:t>
          </a:r>
        </a:p>
      </dgm:t>
    </dgm:pt>
    <dgm:pt modelId="{7B083E31-EAE7-44FA-927E-AE95121529CF}" type="parTrans" cxnId="{6F09692E-DC9E-4CB1-8601-E91AC5C68B99}">
      <dgm:prSet/>
      <dgm:spPr/>
      <dgm:t>
        <a:bodyPr/>
        <a:lstStyle/>
        <a:p>
          <a:endParaRPr lang="en-US"/>
        </a:p>
      </dgm:t>
    </dgm:pt>
    <dgm:pt modelId="{76BF68AA-0C6E-429C-8120-6D7A4FCBBFBB}" type="sibTrans" cxnId="{6F09692E-DC9E-4CB1-8601-E91AC5C68B99}">
      <dgm:prSet/>
      <dgm:spPr/>
      <dgm:t>
        <a:bodyPr/>
        <a:lstStyle/>
        <a:p>
          <a:endParaRPr lang="en-US"/>
        </a:p>
      </dgm:t>
    </dgm:pt>
    <dgm:pt modelId="{57BAD8CF-AAFA-4D91-88AF-B74C0406C0FA}">
      <dgm:prSet/>
      <dgm:spPr/>
      <dgm:t>
        <a:bodyPr/>
        <a:lstStyle/>
        <a:p>
          <a:r>
            <a:rPr lang="en-US" dirty="0"/>
            <a:t>December: NDAA is enacted into law.</a:t>
          </a:r>
        </a:p>
      </dgm:t>
    </dgm:pt>
    <dgm:pt modelId="{85FB0CA3-C880-40D5-9A3B-725AC80BEA8E}" type="parTrans" cxnId="{23B7711D-3EAE-4DC7-BA14-4A992F29F8E7}">
      <dgm:prSet/>
      <dgm:spPr/>
      <dgm:t>
        <a:bodyPr/>
        <a:lstStyle/>
        <a:p>
          <a:endParaRPr lang="en-US"/>
        </a:p>
      </dgm:t>
    </dgm:pt>
    <dgm:pt modelId="{40CE73DE-C275-42CF-915B-3B80162E2EDB}" type="sibTrans" cxnId="{23B7711D-3EAE-4DC7-BA14-4A992F29F8E7}">
      <dgm:prSet/>
      <dgm:spPr/>
      <dgm:t>
        <a:bodyPr/>
        <a:lstStyle/>
        <a:p>
          <a:endParaRPr lang="en-US"/>
        </a:p>
      </dgm:t>
    </dgm:pt>
    <dgm:pt modelId="{8E258615-6688-4B13-8E8B-3C22E28A9B4F}">
      <dgm:prSet/>
      <dgm:spPr/>
      <dgm:t>
        <a:bodyPr/>
        <a:lstStyle/>
        <a:p>
          <a:r>
            <a:rPr lang="en-US" dirty="0"/>
            <a:t>By this stage, language must already be embedded—early work is essential.</a:t>
          </a:r>
        </a:p>
      </dgm:t>
    </dgm:pt>
    <dgm:pt modelId="{67DEF03F-E1EA-45B1-977E-80292D329A41}" type="parTrans" cxnId="{5B442981-59C6-495D-B34C-31BD1964ADCD}">
      <dgm:prSet/>
      <dgm:spPr/>
      <dgm:t>
        <a:bodyPr/>
        <a:lstStyle/>
        <a:p>
          <a:endParaRPr lang="en-US"/>
        </a:p>
      </dgm:t>
    </dgm:pt>
    <dgm:pt modelId="{9C206802-7EBC-46F0-90A4-E8388F4D318B}" type="sibTrans" cxnId="{5B442981-59C6-495D-B34C-31BD1964ADCD}">
      <dgm:prSet/>
      <dgm:spPr/>
      <dgm:t>
        <a:bodyPr/>
        <a:lstStyle/>
        <a:p>
          <a:endParaRPr lang="en-US"/>
        </a:p>
      </dgm:t>
    </dgm:pt>
    <dgm:pt modelId="{A0749476-3351-428F-B48C-B1C314141393}" type="pres">
      <dgm:prSet presAssocID="{0C2FD941-67CF-46DE-97A3-4C4310090D76}" presName="diagram" presStyleCnt="0">
        <dgm:presLayoutVars>
          <dgm:dir/>
          <dgm:resizeHandles val="exact"/>
        </dgm:presLayoutVars>
      </dgm:prSet>
      <dgm:spPr/>
    </dgm:pt>
    <dgm:pt modelId="{059FDC0E-6ABF-4046-B821-7B8AD2216B3B}" type="pres">
      <dgm:prSet presAssocID="{A6044CB7-B067-48E1-AB4F-662EED47F6E2}" presName="node" presStyleLbl="node1" presStyleIdx="0" presStyleCnt="4">
        <dgm:presLayoutVars>
          <dgm:bulletEnabled val="1"/>
        </dgm:presLayoutVars>
      </dgm:prSet>
      <dgm:spPr/>
    </dgm:pt>
    <dgm:pt modelId="{77925A1D-2E44-4F74-9625-6D451819E168}" type="pres">
      <dgm:prSet presAssocID="{D8C70BC1-7DA7-444B-827E-04299CEF6EEF}" presName="sibTrans" presStyleLbl="sibTrans2D1" presStyleIdx="0" presStyleCnt="3"/>
      <dgm:spPr/>
    </dgm:pt>
    <dgm:pt modelId="{854FA3BE-C92E-471B-86BD-607060D97114}" type="pres">
      <dgm:prSet presAssocID="{D8C70BC1-7DA7-444B-827E-04299CEF6EEF}" presName="connectorText" presStyleLbl="sibTrans2D1" presStyleIdx="0" presStyleCnt="3"/>
      <dgm:spPr/>
    </dgm:pt>
    <dgm:pt modelId="{E1B80C0C-BE7C-47F4-9C31-A877D52486C2}" type="pres">
      <dgm:prSet presAssocID="{8644AB91-C1B7-43E7-91E7-A097C5FFDE14}" presName="node" presStyleLbl="node1" presStyleIdx="1" presStyleCnt="4">
        <dgm:presLayoutVars>
          <dgm:bulletEnabled val="1"/>
        </dgm:presLayoutVars>
      </dgm:prSet>
      <dgm:spPr/>
    </dgm:pt>
    <dgm:pt modelId="{51BF9C6B-177B-43BA-B701-F0AEFC4F24EA}" type="pres">
      <dgm:prSet presAssocID="{76BF68AA-0C6E-429C-8120-6D7A4FCBBFBB}" presName="sibTrans" presStyleLbl="sibTrans2D1" presStyleIdx="1" presStyleCnt="3"/>
      <dgm:spPr/>
    </dgm:pt>
    <dgm:pt modelId="{64AC8FC9-459B-4C72-9BA3-A33BC96D5868}" type="pres">
      <dgm:prSet presAssocID="{76BF68AA-0C6E-429C-8120-6D7A4FCBBFBB}" presName="connectorText" presStyleLbl="sibTrans2D1" presStyleIdx="1" presStyleCnt="3"/>
      <dgm:spPr/>
    </dgm:pt>
    <dgm:pt modelId="{DFBABED0-8850-4EED-8FCB-504F25947E58}" type="pres">
      <dgm:prSet presAssocID="{57BAD8CF-AAFA-4D91-88AF-B74C0406C0FA}" presName="node" presStyleLbl="node1" presStyleIdx="2" presStyleCnt="4">
        <dgm:presLayoutVars>
          <dgm:bulletEnabled val="1"/>
        </dgm:presLayoutVars>
      </dgm:prSet>
      <dgm:spPr/>
    </dgm:pt>
    <dgm:pt modelId="{A13B375D-A497-4D32-AFB0-87C2C5C31580}" type="pres">
      <dgm:prSet presAssocID="{40CE73DE-C275-42CF-915B-3B80162E2EDB}" presName="sibTrans" presStyleLbl="sibTrans2D1" presStyleIdx="2" presStyleCnt="3"/>
      <dgm:spPr/>
    </dgm:pt>
    <dgm:pt modelId="{F344866E-F0F7-4FC4-A79D-E403A1012F7C}" type="pres">
      <dgm:prSet presAssocID="{40CE73DE-C275-42CF-915B-3B80162E2EDB}" presName="connectorText" presStyleLbl="sibTrans2D1" presStyleIdx="2" presStyleCnt="3"/>
      <dgm:spPr/>
    </dgm:pt>
    <dgm:pt modelId="{FCBDC4F6-426B-436A-AE4D-23E0C487C267}" type="pres">
      <dgm:prSet presAssocID="{8E258615-6688-4B13-8E8B-3C22E28A9B4F}" presName="node" presStyleLbl="node1" presStyleIdx="3" presStyleCnt="4">
        <dgm:presLayoutVars>
          <dgm:bulletEnabled val="1"/>
        </dgm:presLayoutVars>
      </dgm:prSet>
      <dgm:spPr/>
    </dgm:pt>
  </dgm:ptLst>
  <dgm:cxnLst>
    <dgm:cxn modelId="{23B7711D-3EAE-4DC7-BA14-4A992F29F8E7}" srcId="{0C2FD941-67CF-46DE-97A3-4C4310090D76}" destId="{57BAD8CF-AAFA-4D91-88AF-B74C0406C0FA}" srcOrd="2" destOrd="0" parTransId="{85FB0CA3-C880-40D5-9A3B-725AC80BEA8E}" sibTransId="{40CE73DE-C275-42CF-915B-3B80162E2EDB}"/>
    <dgm:cxn modelId="{B562F620-2167-4E7E-B4A9-F54BA534F509}" type="presOf" srcId="{40CE73DE-C275-42CF-915B-3B80162E2EDB}" destId="{A13B375D-A497-4D32-AFB0-87C2C5C31580}" srcOrd="0" destOrd="0" presId="urn:microsoft.com/office/officeart/2005/8/layout/process5"/>
    <dgm:cxn modelId="{6F09692E-DC9E-4CB1-8601-E91AC5C68B99}" srcId="{0C2FD941-67CF-46DE-97A3-4C4310090D76}" destId="{8644AB91-C1B7-43E7-91E7-A097C5FFDE14}" srcOrd="1" destOrd="0" parTransId="{7B083E31-EAE7-44FA-927E-AE95121529CF}" sibTransId="{76BF68AA-0C6E-429C-8120-6D7A4FCBBFBB}"/>
    <dgm:cxn modelId="{3FBEE433-4EDF-4309-89E3-04EF5926BDD1}" type="presOf" srcId="{76BF68AA-0C6E-429C-8120-6D7A4FCBBFBB}" destId="{64AC8FC9-459B-4C72-9BA3-A33BC96D5868}" srcOrd="1" destOrd="0" presId="urn:microsoft.com/office/officeart/2005/8/layout/process5"/>
    <dgm:cxn modelId="{26CC8141-AB0D-42EE-A7BC-05C44EC6823F}" type="presOf" srcId="{D8C70BC1-7DA7-444B-827E-04299CEF6EEF}" destId="{77925A1D-2E44-4F74-9625-6D451819E168}" srcOrd="0" destOrd="0" presId="urn:microsoft.com/office/officeart/2005/8/layout/process5"/>
    <dgm:cxn modelId="{F0ED0A63-9D93-4ADA-87AE-19D30EAD1F8D}" type="presOf" srcId="{40CE73DE-C275-42CF-915B-3B80162E2EDB}" destId="{F344866E-F0F7-4FC4-A79D-E403A1012F7C}" srcOrd="1" destOrd="0" presId="urn:microsoft.com/office/officeart/2005/8/layout/process5"/>
    <dgm:cxn modelId="{5B442981-59C6-495D-B34C-31BD1964ADCD}" srcId="{0C2FD941-67CF-46DE-97A3-4C4310090D76}" destId="{8E258615-6688-4B13-8E8B-3C22E28A9B4F}" srcOrd="3" destOrd="0" parTransId="{67DEF03F-E1EA-45B1-977E-80292D329A41}" sibTransId="{9C206802-7EBC-46F0-90A4-E8388F4D318B}"/>
    <dgm:cxn modelId="{AACBA089-DE7E-4760-8E81-8FF8F29B1101}" type="presOf" srcId="{A6044CB7-B067-48E1-AB4F-662EED47F6E2}" destId="{059FDC0E-6ABF-4046-B821-7B8AD2216B3B}" srcOrd="0" destOrd="0" presId="urn:microsoft.com/office/officeart/2005/8/layout/process5"/>
    <dgm:cxn modelId="{EF7F489E-443B-4B00-92F9-3FB27092CFF3}" type="presOf" srcId="{D8C70BC1-7DA7-444B-827E-04299CEF6EEF}" destId="{854FA3BE-C92E-471B-86BD-607060D97114}" srcOrd="1" destOrd="0" presId="urn:microsoft.com/office/officeart/2005/8/layout/process5"/>
    <dgm:cxn modelId="{C4346DC3-3628-4C20-969B-98AA7BFFD184}" type="presOf" srcId="{0C2FD941-67CF-46DE-97A3-4C4310090D76}" destId="{A0749476-3351-428F-B48C-B1C314141393}" srcOrd="0" destOrd="0" presId="urn:microsoft.com/office/officeart/2005/8/layout/process5"/>
    <dgm:cxn modelId="{6DE507C4-F269-41F2-B89F-CDAF4220768D}" type="presOf" srcId="{8E258615-6688-4B13-8E8B-3C22E28A9B4F}" destId="{FCBDC4F6-426B-436A-AE4D-23E0C487C267}" srcOrd="0" destOrd="0" presId="urn:microsoft.com/office/officeart/2005/8/layout/process5"/>
    <dgm:cxn modelId="{45E5B5C7-AF13-465D-9E82-56F043646E33}" type="presOf" srcId="{57BAD8CF-AAFA-4D91-88AF-B74C0406C0FA}" destId="{DFBABED0-8850-4EED-8FCB-504F25947E58}" srcOrd="0" destOrd="0" presId="urn:microsoft.com/office/officeart/2005/8/layout/process5"/>
    <dgm:cxn modelId="{F01A13CE-47C5-4726-81A9-D3719B6E9620}" type="presOf" srcId="{8644AB91-C1B7-43E7-91E7-A097C5FFDE14}" destId="{E1B80C0C-BE7C-47F4-9C31-A877D52486C2}" srcOrd="0" destOrd="0" presId="urn:microsoft.com/office/officeart/2005/8/layout/process5"/>
    <dgm:cxn modelId="{68721ECF-EE41-4B6E-9CAE-3FA7158E9AA5}" srcId="{0C2FD941-67CF-46DE-97A3-4C4310090D76}" destId="{A6044CB7-B067-48E1-AB4F-662EED47F6E2}" srcOrd="0" destOrd="0" parTransId="{77804228-3B6E-40BE-B1CD-7C20992F25C6}" sibTransId="{D8C70BC1-7DA7-444B-827E-04299CEF6EEF}"/>
    <dgm:cxn modelId="{3D9E09EF-B2F1-4A62-98AF-7B72FE910D83}" type="presOf" srcId="{76BF68AA-0C6E-429C-8120-6D7A4FCBBFBB}" destId="{51BF9C6B-177B-43BA-B701-F0AEFC4F24EA}" srcOrd="0" destOrd="0" presId="urn:microsoft.com/office/officeart/2005/8/layout/process5"/>
    <dgm:cxn modelId="{56059838-08AA-40C8-9DF3-A9E998DAAC67}" type="presParOf" srcId="{A0749476-3351-428F-B48C-B1C314141393}" destId="{059FDC0E-6ABF-4046-B821-7B8AD2216B3B}" srcOrd="0" destOrd="0" presId="urn:microsoft.com/office/officeart/2005/8/layout/process5"/>
    <dgm:cxn modelId="{EF3A4466-BEB8-4060-B246-1135040DCD18}" type="presParOf" srcId="{A0749476-3351-428F-B48C-B1C314141393}" destId="{77925A1D-2E44-4F74-9625-6D451819E168}" srcOrd="1" destOrd="0" presId="urn:microsoft.com/office/officeart/2005/8/layout/process5"/>
    <dgm:cxn modelId="{5246B04B-906B-4CCF-AD95-38E6A60F2A9B}" type="presParOf" srcId="{77925A1D-2E44-4F74-9625-6D451819E168}" destId="{854FA3BE-C92E-471B-86BD-607060D97114}" srcOrd="0" destOrd="0" presId="urn:microsoft.com/office/officeart/2005/8/layout/process5"/>
    <dgm:cxn modelId="{0BBACF5A-4165-4796-A08E-E60C4EF28F5B}" type="presParOf" srcId="{A0749476-3351-428F-B48C-B1C314141393}" destId="{E1B80C0C-BE7C-47F4-9C31-A877D52486C2}" srcOrd="2" destOrd="0" presId="urn:microsoft.com/office/officeart/2005/8/layout/process5"/>
    <dgm:cxn modelId="{8AF27D5A-E492-4B39-801D-9A0501B74042}" type="presParOf" srcId="{A0749476-3351-428F-B48C-B1C314141393}" destId="{51BF9C6B-177B-43BA-B701-F0AEFC4F24EA}" srcOrd="3" destOrd="0" presId="urn:microsoft.com/office/officeart/2005/8/layout/process5"/>
    <dgm:cxn modelId="{6D8B7146-A2EA-4302-A427-7D983B91F3D2}" type="presParOf" srcId="{51BF9C6B-177B-43BA-B701-F0AEFC4F24EA}" destId="{64AC8FC9-459B-4C72-9BA3-A33BC96D5868}" srcOrd="0" destOrd="0" presId="urn:microsoft.com/office/officeart/2005/8/layout/process5"/>
    <dgm:cxn modelId="{D5FF2E99-C754-42C3-81F7-2BF91C0A28CD}" type="presParOf" srcId="{A0749476-3351-428F-B48C-B1C314141393}" destId="{DFBABED0-8850-4EED-8FCB-504F25947E58}" srcOrd="4" destOrd="0" presId="urn:microsoft.com/office/officeart/2005/8/layout/process5"/>
    <dgm:cxn modelId="{F360B13C-1B24-465E-A228-6B58663A56E1}" type="presParOf" srcId="{A0749476-3351-428F-B48C-B1C314141393}" destId="{A13B375D-A497-4D32-AFB0-87C2C5C31580}" srcOrd="5" destOrd="0" presId="urn:microsoft.com/office/officeart/2005/8/layout/process5"/>
    <dgm:cxn modelId="{072413A2-CE9F-4F8A-8294-F71416203DF1}" type="presParOf" srcId="{A13B375D-A497-4D32-AFB0-87C2C5C31580}" destId="{F344866E-F0F7-4FC4-A79D-E403A1012F7C}" srcOrd="0" destOrd="0" presId="urn:microsoft.com/office/officeart/2005/8/layout/process5"/>
    <dgm:cxn modelId="{1E904279-9992-44CD-9FD2-1E29D6DAC426}" type="presParOf" srcId="{A0749476-3351-428F-B48C-B1C314141393}" destId="{FCBDC4F6-426B-436A-AE4D-23E0C487C267}"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0F9217A-2575-4CD1-991F-7FAD5D522150}" type="doc">
      <dgm:prSet loTypeId="urn:microsoft.com/office/officeart/2005/8/layout/default" loCatId="list" qsTypeId="urn:microsoft.com/office/officeart/2005/8/quickstyle/simple2" qsCatId="simple" csTypeId="urn:microsoft.com/office/officeart/2005/8/colors/accent1_2" csCatId="accent1" phldr="1"/>
      <dgm:spPr/>
      <dgm:t>
        <a:bodyPr/>
        <a:lstStyle/>
        <a:p>
          <a:endParaRPr lang="en-US"/>
        </a:p>
      </dgm:t>
    </dgm:pt>
    <dgm:pt modelId="{492EB0C0-2C4A-42F3-880D-535558BC50D9}">
      <dgm:prSet/>
      <dgm:spPr>
        <a:solidFill>
          <a:schemeClr val="accent2"/>
        </a:solidFill>
      </dgm:spPr>
      <dgm:t>
        <a:bodyPr/>
        <a:lstStyle/>
        <a:p>
          <a:r>
            <a:rPr lang="en-US" dirty="0"/>
            <a:t>FY27 is positioned to make AI &amp; Cybersecurity defining NDAA themes.</a:t>
          </a:r>
        </a:p>
      </dgm:t>
    </dgm:pt>
    <dgm:pt modelId="{7429B1AA-5919-4E6C-84ED-35F00CE61F1F}" type="parTrans" cxnId="{9B7BC86F-EAC4-409E-91BF-4B332EC4C73B}">
      <dgm:prSet/>
      <dgm:spPr/>
      <dgm:t>
        <a:bodyPr/>
        <a:lstStyle/>
        <a:p>
          <a:endParaRPr lang="en-US"/>
        </a:p>
      </dgm:t>
    </dgm:pt>
    <dgm:pt modelId="{3DBDD47C-7AB7-4B81-B4A4-FA5DF12F003C}" type="sibTrans" cxnId="{9B7BC86F-EAC4-409E-91BF-4B332EC4C73B}">
      <dgm:prSet/>
      <dgm:spPr/>
      <dgm:t>
        <a:bodyPr/>
        <a:lstStyle/>
        <a:p>
          <a:endParaRPr lang="en-US"/>
        </a:p>
      </dgm:t>
    </dgm:pt>
    <dgm:pt modelId="{3B3265E6-4991-456A-A2D6-0868D598712D}">
      <dgm:prSet/>
      <dgm:spPr>
        <a:solidFill>
          <a:schemeClr val="accent2"/>
        </a:solidFill>
      </dgm:spPr>
      <dgm:t>
        <a:bodyPr/>
        <a:lstStyle/>
        <a:p>
          <a:r>
            <a:rPr lang="en-US" dirty="0"/>
            <a:t>ISA is shaping posture, hearing inputs, and early draft concepts.</a:t>
          </a:r>
        </a:p>
      </dgm:t>
    </dgm:pt>
    <dgm:pt modelId="{30449EEF-2B5E-4BE3-8C37-5A85834CB065}" type="parTrans" cxnId="{2A55FA4C-1A02-433D-8C41-663DC44058F9}">
      <dgm:prSet/>
      <dgm:spPr/>
      <dgm:t>
        <a:bodyPr/>
        <a:lstStyle/>
        <a:p>
          <a:endParaRPr lang="en-US"/>
        </a:p>
      </dgm:t>
    </dgm:pt>
    <dgm:pt modelId="{07DB8C38-FF72-420B-BE72-C2E44A7C7B4E}" type="sibTrans" cxnId="{2A55FA4C-1A02-433D-8C41-663DC44058F9}">
      <dgm:prSet/>
      <dgm:spPr/>
      <dgm:t>
        <a:bodyPr/>
        <a:lstStyle/>
        <a:p>
          <a:endParaRPr lang="en-US"/>
        </a:p>
      </dgm:t>
    </dgm:pt>
    <dgm:pt modelId="{69964C77-E0D1-481B-9528-A8BF96B86C10}">
      <dgm:prSet/>
      <dgm:spPr>
        <a:solidFill>
          <a:schemeClr val="accent2"/>
        </a:solidFill>
      </dgm:spPr>
      <dgm:t>
        <a:bodyPr/>
        <a:lstStyle/>
        <a:p>
          <a:r>
            <a:rPr lang="en-US" dirty="0"/>
            <a:t>Strengthens ISA’s role as industry leader on cyber regulatory modernization.</a:t>
          </a:r>
        </a:p>
      </dgm:t>
    </dgm:pt>
    <dgm:pt modelId="{7CE0A758-C668-4642-AD27-00EA08599C95}" type="parTrans" cxnId="{23D610FF-60C4-4233-BF22-937B34A7F3B1}">
      <dgm:prSet/>
      <dgm:spPr/>
      <dgm:t>
        <a:bodyPr/>
        <a:lstStyle/>
        <a:p>
          <a:endParaRPr lang="en-US"/>
        </a:p>
      </dgm:t>
    </dgm:pt>
    <dgm:pt modelId="{068832CF-4D77-4CD9-847F-947611728720}" type="sibTrans" cxnId="{23D610FF-60C4-4233-BF22-937B34A7F3B1}">
      <dgm:prSet/>
      <dgm:spPr/>
      <dgm:t>
        <a:bodyPr/>
        <a:lstStyle/>
        <a:p>
          <a:endParaRPr lang="en-US"/>
        </a:p>
      </dgm:t>
    </dgm:pt>
    <dgm:pt modelId="{DB6A5975-11BB-4B87-8720-A0502D911ADB}">
      <dgm:prSet/>
      <dgm:spPr>
        <a:solidFill>
          <a:schemeClr val="accent2"/>
        </a:solidFill>
      </dgm:spPr>
      <dgm:t>
        <a:bodyPr/>
        <a:lstStyle/>
        <a:p>
          <a:r>
            <a:rPr lang="en-US" dirty="0"/>
            <a:t>Maximizes chances ISA provisions survive conference negotiations.</a:t>
          </a:r>
        </a:p>
      </dgm:t>
    </dgm:pt>
    <dgm:pt modelId="{A215135D-55F9-43BA-866C-8266593DFE2A}" type="parTrans" cxnId="{1FF01CD2-A6A6-4932-B2E5-B13C3F2D2B3A}">
      <dgm:prSet/>
      <dgm:spPr/>
      <dgm:t>
        <a:bodyPr/>
        <a:lstStyle/>
        <a:p>
          <a:endParaRPr lang="en-US"/>
        </a:p>
      </dgm:t>
    </dgm:pt>
    <dgm:pt modelId="{D44D4B0D-7231-4001-8A26-29C45964C7F9}" type="sibTrans" cxnId="{1FF01CD2-A6A6-4932-B2E5-B13C3F2D2B3A}">
      <dgm:prSet/>
      <dgm:spPr/>
      <dgm:t>
        <a:bodyPr/>
        <a:lstStyle/>
        <a:p>
          <a:endParaRPr lang="en-US"/>
        </a:p>
      </dgm:t>
    </dgm:pt>
    <dgm:pt modelId="{6DEB01B8-ED04-4A37-9616-A355032C7E2E}">
      <dgm:prSet/>
      <dgm:spPr>
        <a:solidFill>
          <a:schemeClr val="accent2"/>
        </a:solidFill>
      </dgm:spPr>
      <dgm:t>
        <a:bodyPr/>
        <a:lstStyle/>
        <a:p>
          <a:r>
            <a:rPr lang="en-US" dirty="0"/>
            <a:t>Aligns ISA’s legislative agenda with emerging national-security imperatives.</a:t>
          </a:r>
        </a:p>
      </dgm:t>
    </dgm:pt>
    <dgm:pt modelId="{B1957825-86C5-46B5-B432-01F6334F8F87}" type="parTrans" cxnId="{D99C9E68-B797-4F85-B4E0-00BB07236966}">
      <dgm:prSet/>
      <dgm:spPr/>
      <dgm:t>
        <a:bodyPr/>
        <a:lstStyle/>
        <a:p>
          <a:endParaRPr lang="en-US"/>
        </a:p>
      </dgm:t>
    </dgm:pt>
    <dgm:pt modelId="{9D042201-116B-4E13-80B0-34F08EC04E84}" type="sibTrans" cxnId="{D99C9E68-B797-4F85-B4E0-00BB07236966}">
      <dgm:prSet/>
      <dgm:spPr/>
      <dgm:t>
        <a:bodyPr/>
        <a:lstStyle/>
        <a:p>
          <a:endParaRPr lang="en-US"/>
        </a:p>
      </dgm:t>
    </dgm:pt>
    <dgm:pt modelId="{ABD7682A-CBAD-46B9-9822-B25030B2B8FA}" type="pres">
      <dgm:prSet presAssocID="{C0F9217A-2575-4CD1-991F-7FAD5D522150}" presName="diagram" presStyleCnt="0">
        <dgm:presLayoutVars>
          <dgm:dir/>
          <dgm:resizeHandles val="exact"/>
        </dgm:presLayoutVars>
      </dgm:prSet>
      <dgm:spPr/>
    </dgm:pt>
    <dgm:pt modelId="{AF6D05D6-475B-4D55-B402-946662F11825}" type="pres">
      <dgm:prSet presAssocID="{492EB0C0-2C4A-42F3-880D-535558BC50D9}" presName="node" presStyleLbl="node1" presStyleIdx="0" presStyleCnt="5">
        <dgm:presLayoutVars>
          <dgm:bulletEnabled val="1"/>
        </dgm:presLayoutVars>
      </dgm:prSet>
      <dgm:spPr/>
    </dgm:pt>
    <dgm:pt modelId="{160655CE-D9FB-41A0-800C-02F5FC72DE07}" type="pres">
      <dgm:prSet presAssocID="{3DBDD47C-7AB7-4B81-B4A4-FA5DF12F003C}" presName="sibTrans" presStyleCnt="0"/>
      <dgm:spPr/>
    </dgm:pt>
    <dgm:pt modelId="{5F3DE675-6AE6-45F4-8C41-3FDE1534A264}" type="pres">
      <dgm:prSet presAssocID="{3B3265E6-4991-456A-A2D6-0868D598712D}" presName="node" presStyleLbl="node1" presStyleIdx="1" presStyleCnt="5">
        <dgm:presLayoutVars>
          <dgm:bulletEnabled val="1"/>
        </dgm:presLayoutVars>
      </dgm:prSet>
      <dgm:spPr/>
    </dgm:pt>
    <dgm:pt modelId="{863FD1C2-3ADE-49A4-8B62-A2A6C47EE444}" type="pres">
      <dgm:prSet presAssocID="{07DB8C38-FF72-420B-BE72-C2E44A7C7B4E}" presName="sibTrans" presStyleCnt="0"/>
      <dgm:spPr/>
    </dgm:pt>
    <dgm:pt modelId="{1B7D71E5-779C-4B9C-B216-BD334260E856}" type="pres">
      <dgm:prSet presAssocID="{69964C77-E0D1-481B-9528-A8BF96B86C10}" presName="node" presStyleLbl="node1" presStyleIdx="2" presStyleCnt="5">
        <dgm:presLayoutVars>
          <dgm:bulletEnabled val="1"/>
        </dgm:presLayoutVars>
      </dgm:prSet>
      <dgm:spPr/>
    </dgm:pt>
    <dgm:pt modelId="{0D1E9B89-13C3-48E8-BF74-5BCBFE38A9EA}" type="pres">
      <dgm:prSet presAssocID="{068832CF-4D77-4CD9-847F-947611728720}" presName="sibTrans" presStyleCnt="0"/>
      <dgm:spPr/>
    </dgm:pt>
    <dgm:pt modelId="{7ECB4A92-5CAE-409C-93D2-873538EB428F}" type="pres">
      <dgm:prSet presAssocID="{DB6A5975-11BB-4B87-8720-A0502D911ADB}" presName="node" presStyleLbl="node1" presStyleIdx="3" presStyleCnt="5">
        <dgm:presLayoutVars>
          <dgm:bulletEnabled val="1"/>
        </dgm:presLayoutVars>
      </dgm:prSet>
      <dgm:spPr/>
    </dgm:pt>
    <dgm:pt modelId="{CE706A0B-0940-4C99-A5EF-42DBB7EA77DC}" type="pres">
      <dgm:prSet presAssocID="{D44D4B0D-7231-4001-8A26-29C45964C7F9}" presName="sibTrans" presStyleCnt="0"/>
      <dgm:spPr/>
    </dgm:pt>
    <dgm:pt modelId="{E86E9C3A-7BF2-479D-8BDF-02AB282BDFB4}" type="pres">
      <dgm:prSet presAssocID="{6DEB01B8-ED04-4A37-9616-A355032C7E2E}" presName="node" presStyleLbl="node1" presStyleIdx="4" presStyleCnt="5">
        <dgm:presLayoutVars>
          <dgm:bulletEnabled val="1"/>
        </dgm:presLayoutVars>
      </dgm:prSet>
      <dgm:spPr/>
    </dgm:pt>
  </dgm:ptLst>
  <dgm:cxnLst>
    <dgm:cxn modelId="{BAFBE901-F617-4E24-B719-F7951EF2F8DB}" type="presOf" srcId="{DB6A5975-11BB-4B87-8720-A0502D911ADB}" destId="{7ECB4A92-5CAE-409C-93D2-873538EB428F}" srcOrd="0" destOrd="0" presId="urn:microsoft.com/office/officeart/2005/8/layout/default"/>
    <dgm:cxn modelId="{E9A46F06-75BD-4365-B02B-46793588D8BE}" type="presOf" srcId="{6DEB01B8-ED04-4A37-9616-A355032C7E2E}" destId="{E86E9C3A-7BF2-479D-8BDF-02AB282BDFB4}" srcOrd="0" destOrd="0" presId="urn:microsoft.com/office/officeart/2005/8/layout/default"/>
    <dgm:cxn modelId="{4A57972A-D36F-45F7-8454-8C25AF4DFB60}" type="presOf" srcId="{3B3265E6-4991-456A-A2D6-0868D598712D}" destId="{5F3DE675-6AE6-45F4-8C41-3FDE1534A264}" srcOrd="0" destOrd="0" presId="urn:microsoft.com/office/officeart/2005/8/layout/default"/>
    <dgm:cxn modelId="{2C211236-6B75-4548-8365-A4094D095789}" type="presOf" srcId="{C0F9217A-2575-4CD1-991F-7FAD5D522150}" destId="{ABD7682A-CBAD-46B9-9822-B25030B2B8FA}" srcOrd="0" destOrd="0" presId="urn:microsoft.com/office/officeart/2005/8/layout/default"/>
    <dgm:cxn modelId="{2A55FA4C-1A02-433D-8C41-663DC44058F9}" srcId="{C0F9217A-2575-4CD1-991F-7FAD5D522150}" destId="{3B3265E6-4991-456A-A2D6-0868D598712D}" srcOrd="1" destOrd="0" parTransId="{30449EEF-2B5E-4BE3-8C37-5A85834CB065}" sibTransId="{07DB8C38-FF72-420B-BE72-C2E44A7C7B4E}"/>
    <dgm:cxn modelId="{D99C9E68-B797-4F85-B4E0-00BB07236966}" srcId="{C0F9217A-2575-4CD1-991F-7FAD5D522150}" destId="{6DEB01B8-ED04-4A37-9616-A355032C7E2E}" srcOrd="4" destOrd="0" parTransId="{B1957825-86C5-46B5-B432-01F6334F8F87}" sibTransId="{9D042201-116B-4E13-80B0-34F08EC04E84}"/>
    <dgm:cxn modelId="{9B7BC86F-EAC4-409E-91BF-4B332EC4C73B}" srcId="{C0F9217A-2575-4CD1-991F-7FAD5D522150}" destId="{492EB0C0-2C4A-42F3-880D-535558BC50D9}" srcOrd="0" destOrd="0" parTransId="{7429B1AA-5919-4E6C-84ED-35F00CE61F1F}" sibTransId="{3DBDD47C-7AB7-4B81-B4A4-FA5DF12F003C}"/>
    <dgm:cxn modelId="{1FF01CD2-A6A6-4932-B2E5-B13C3F2D2B3A}" srcId="{C0F9217A-2575-4CD1-991F-7FAD5D522150}" destId="{DB6A5975-11BB-4B87-8720-A0502D911ADB}" srcOrd="3" destOrd="0" parTransId="{A215135D-55F9-43BA-866C-8266593DFE2A}" sibTransId="{D44D4B0D-7231-4001-8A26-29C45964C7F9}"/>
    <dgm:cxn modelId="{8F9060D4-812B-4E49-BD93-112FB097260A}" type="presOf" srcId="{492EB0C0-2C4A-42F3-880D-535558BC50D9}" destId="{AF6D05D6-475B-4D55-B402-946662F11825}" srcOrd="0" destOrd="0" presId="urn:microsoft.com/office/officeart/2005/8/layout/default"/>
    <dgm:cxn modelId="{BF35BDEE-AA52-4574-B52D-2CCAC3D79428}" type="presOf" srcId="{69964C77-E0D1-481B-9528-A8BF96B86C10}" destId="{1B7D71E5-779C-4B9C-B216-BD334260E856}" srcOrd="0" destOrd="0" presId="urn:microsoft.com/office/officeart/2005/8/layout/default"/>
    <dgm:cxn modelId="{23D610FF-60C4-4233-BF22-937B34A7F3B1}" srcId="{C0F9217A-2575-4CD1-991F-7FAD5D522150}" destId="{69964C77-E0D1-481B-9528-A8BF96B86C10}" srcOrd="2" destOrd="0" parTransId="{7CE0A758-C668-4642-AD27-00EA08599C95}" sibTransId="{068832CF-4D77-4CD9-847F-947611728720}"/>
    <dgm:cxn modelId="{BBF5AC19-96B5-4F46-BE11-42FB5737A822}" type="presParOf" srcId="{ABD7682A-CBAD-46B9-9822-B25030B2B8FA}" destId="{AF6D05D6-475B-4D55-B402-946662F11825}" srcOrd="0" destOrd="0" presId="urn:microsoft.com/office/officeart/2005/8/layout/default"/>
    <dgm:cxn modelId="{C9FBEAD4-EF87-4916-BAEC-2ADF32D4C330}" type="presParOf" srcId="{ABD7682A-CBAD-46B9-9822-B25030B2B8FA}" destId="{160655CE-D9FB-41A0-800C-02F5FC72DE07}" srcOrd="1" destOrd="0" presId="urn:microsoft.com/office/officeart/2005/8/layout/default"/>
    <dgm:cxn modelId="{0AC9BF0B-5562-4836-8820-17B2785931DD}" type="presParOf" srcId="{ABD7682A-CBAD-46B9-9822-B25030B2B8FA}" destId="{5F3DE675-6AE6-45F4-8C41-3FDE1534A264}" srcOrd="2" destOrd="0" presId="urn:microsoft.com/office/officeart/2005/8/layout/default"/>
    <dgm:cxn modelId="{CACE9ECC-4BEC-4469-BB84-9EE51344B3F5}" type="presParOf" srcId="{ABD7682A-CBAD-46B9-9822-B25030B2B8FA}" destId="{863FD1C2-3ADE-49A4-8B62-A2A6C47EE444}" srcOrd="3" destOrd="0" presId="urn:microsoft.com/office/officeart/2005/8/layout/default"/>
    <dgm:cxn modelId="{D8A65DE7-2686-4C31-9432-2ECAC623F5B5}" type="presParOf" srcId="{ABD7682A-CBAD-46B9-9822-B25030B2B8FA}" destId="{1B7D71E5-779C-4B9C-B216-BD334260E856}" srcOrd="4" destOrd="0" presId="urn:microsoft.com/office/officeart/2005/8/layout/default"/>
    <dgm:cxn modelId="{E3504438-A932-4E1E-9C50-7AB8274A604C}" type="presParOf" srcId="{ABD7682A-CBAD-46B9-9822-B25030B2B8FA}" destId="{0D1E9B89-13C3-48E8-BF74-5BCBFE38A9EA}" srcOrd="5" destOrd="0" presId="urn:microsoft.com/office/officeart/2005/8/layout/default"/>
    <dgm:cxn modelId="{C68A508B-E845-48D8-9682-A1D86BABEF4A}" type="presParOf" srcId="{ABD7682A-CBAD-46B9-9822-B25030B2B8FA}" destId="{7ECB4A92-5CAE-409C-93D2-873538EB428F}" srcOrd="6" destOrd="0" presId="urn:microsoft.com/office/officeart/2005/8/layout/default"/>
    <dgm:cxn modelId="{02639A06-F073-4B71-A8E2-61F7F156C0D6}" type="presParOf" srcId="{ABD7682A-CBAD-46B9-9822-B25030B2B8FA}" destId="{CE706A0B-0940-4C99-A5EF-42DBB7EA77DC}" srcOrd="7" destOrd="0" presId="urn:microsoft.com/office/officeart/2005/8/layout/default"/>
    <dgm:cxn modelId="{F6B57730-5C9A-4DF5-8660-310A4DCCBF5A}" type="presParOf" srcId="{ABD7682A-CBAD-46B9-9822-B25030B2B8FA}" destId="{E86E9C3A-7BF2-479D-8BDF-02AB282BDFB4}"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E27B0-5A24-4A4B-98AE-EEC6ABED22A2}">
      <dsp:nvSpPr>
        <dsp:cNvPr id="0" name=""/>
        <dsp:cNvSpPr/>
      </dsp:nvSpPr>
      <dsp:spPr>
        <a:xfrm>
          <a:off x="0" y="1707"/>
          <a:ext cx="7772400" cy="8652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5CAD8D-E3A9-4BF5-87F8-BB4AD9A01374}">
      <dsp:nvSpPr>
        <dsp:cNvPr id="0" name=""/>
        <dsp:cNvSpPr/>
      </dsp:nvSpPr>
      <dsp:spPr>
        <a:xfrm>
          <a:off x="261729" y="196381"/>
          <a:ext cx="475871" cy="4758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0738EF1-D05B-4ECA-B5B2-35BDE29DABE0}">
      <dsp:nvSpPr>
        <dsp:cNvPr id="0" name=""/>
        <dsp:cNvSpPr/>
      </dsp:nvSpPr>
      <dsp:spPr>
        <a:xfrm>
          <a:off x="999329" y="1707"/>
          <a:ext cx="6773070" cy="865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69" tIns="91569" rIns="91569" bIns="91569" numCol="1" spcCol="1270" anchor="ctr" anchorCtr="0">
          <a:noAutofit/>
        </a:bodyPr>
        <a:lstStyle/>
        <a:p>
          <a:pPr marL="0" lvl="0" indent="0" algn="l" defTabSz="977900">
            <a:lnSpc>
              <a:spcPct val="90000"/>
            </a:lnSpc>
            <a:spcBef>
              <a:spcPct val="0"/>
            </a:spcBef>
            <a:spcAft>
              <a:spcPct val="35000"/>
            </a:spcAft>
            <a:buNone/>
          </a:pPr>
          <a:r>
            <a:rPr lang="en-US" sz="2200" kern="1200"/>
            <a:t>The NDAA follows a predictable, year-long legislative cycle.</a:t>
          </a:r>
        </a:p>
      </dsp:txBody>
      <dsp:txXfrm>
        <a:off x="999329" y="1707"/>
        <a:ext cx="6773070" cy="865220"/>
      </dsp:txXfrm>
    </dsp:sp>
    <dsp:sp modelId="{1066B653-7D72-4CEE-9F51-798088E764AB}">
      <dsp:nvSpPr>
        <dsp:cNvPr id="0" name=""/>
        <dsp:cNvSpPr/>
      </dsp:nvSpPr>
      <dsp:spPr>
        <a:xfrm>
          <a:off x="0" y="1083232"/>
          <a:ext cx="7772400" cy="8652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44045F-3BBF-480E-A4CC-094FBFC75BDD}">
      <dsp:nvSpPr>
        <dsp:cNvPr id="0" name=""/>
        <dsp:cNvSpPr/>
      </dsp:nvSpPr>
      <dsp:spPr>
        <a:xfrm>
          <a:off x="261729" y="1277907"/>
          <a:ext cx="475871" cy="4758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4B5C185-EB69-4FFA-89E5-C07048BE645C}">
      <dsp:nvSpPr>
        <dsp:cNvPr id="0" name=""/>
        <dsp:cNvSpPr/>
      </dsp:nvSpPr>
      <dsp:spPr>
        <a:xfrm>
          <a:off x="999329" y="1083232"/>
          <a:ext cx="6773070" cy="865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69" tIns="91569" rIns="91569" bIns="91569" numCol="1" spcCol="1270" anchor="ctr" anchorCtr="0">
          <a:noAutofit/>
        </a:bodyPr>
        <a:lstStyle/>
        <a:p>
          <a:pPr marL="0" lvl="0" indent="0" algn="l" defTabSz="977900">
            <a:lnSpc>
              <a:spcPct val="90000"/>
            </a:lnSpc>
            <a:spcBef>
              <a:spcPct val="0"/>
            </a:spcBef>
            <a:spcAft>
              <a:spcPct val="35000"/>
            </a:spcAft>
            <a:buNone/>
          </a:pPr>
          <a:r>
            <a:rPr lang="en-US" sz="2200" kern="1200"/>
            <a:t>Understanding the timeline positions ISA to influence critical stages.</a:t>
          </a:r>
        </a:p>
      </dsp:txBody>
      <dsp:txXfrm>
        <a:off x="999329" y="1083232"/>
        <a:ext cx="6773070" cy="865220"/>
      </dsp:txXfrm>
    </dsp:sp>
    <dsp:sp modelId="{305C76F8-FF10-413B-A339-6A34A364CFF0}">
      <dsp:nvSpPr>
        <dsp:cNvPr id="0" name=""/>
        <dsp:cNvSpPr/>
      </dsp:nvSpPr>
      <dsp:spPr>
        <a:xfrm>
          <a:off x="0" y="2164758"/>
          <a:ext cx="7772400" cy="8652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26F9D5-09F0-4531-9867-1463EEE3B413}">
      <dsp:nvSpPr>
        <dsp:cNvPr id="0" name=""/>
        <dsp:cNvSpPr/>
      </dsp:nvSpPr>
      <dsp:spPr>
        <a:xfrm>
          <a:off x="261729" y="2359433"/>
          <a:ext cx="475871" cy="4758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4D44C53-C5A0-4537-BAF7-43C48DBE82C5}">
      <dsp:nvSpPr>
        <dsp:cNvPr id="0" name=""/>
        <dsp:cNvSpPr/>
      </dsp:nvSpPr>
      <dsp:spPr>
        <a:xfrm>
          <a:off x="999329" y="2164758"/>
          <a:ext cx="6773070" cy="865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69" tIns="91569" rIns="91569" bIns="91569" numCol="1" spcCol="1270" anchor="ctr" anchorCtr="0">
          <a:noAutofit/>
        </a:bodyPr>
        <a:lstStyle/>
        <a:p>
          <a:pPr marL="0" lvl="0" indent="0" algn="l" defTabSz="977900">
            <a:lnSpc>
              <a:spcPct val="90000"/>
            </a:lnSpc>
            <a:spcBef>
              <a:spcPct val="0"/>
            </a:spcBef>
            <a:spcAft>
              <a:spcPct val="35000"/>
            </a:spcAft>
            <a:buNone/>
          </a:pPr>
          <a:r>
            <a:rPr lang="en-US" sz="2200" kern="1200"/>
            <a:t>Flow: </a:t>
          </a:r>
        </a:p>
      </dsp:txBody>
      <dsp:txXfrm>
        <a:off x="999329" y="2164758"/>
        <a:ext cx="6773070" cy="865220"/>
      </dsp:txXfrm>
    </dsp:sp>
    <dsp:sp modelId="{DBAE68A3-CA19-43E9-AB7C-DB9338E013AC}">
      <dsp:nvSpPr>
        <dsp:cNvPr id="0" name=""/>
        <dsp:cNvSpPr/>
      </dsp:nvSpPr>
      <dsp:spPr>
        <a:xfrm>
          <a:off x="0" y="3246284"/>
          <a:ext cx="7772400" cy="8652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BFA6F5-3395-42FB-B2F1-95485E415B9E}">
      <dsp:nvSpPr>
        <dsp:cNvPr id="0" name=""/>
        <dsp:cNvSpPr/>
      </dsp:nvSpPr>
      <dsp:spPr>
        <a:xfrm>
          <a:off x="261729" y="3440958"/>
          <a:ext cx="475871" cy="4758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D1AFA32-471C-4D05-B5CD-C9140701FBFF}">
      <dsp:nvSpPr>
        <dsp:cNvPr id="0" name=""/>
        <dsp:cNvSpPr/>
      </dsp:nvSpPr>
      <dsp:spPr>
        <a:xfrm>
          <a:off x="999329" y="3246284"/>
          <a:ext cx="6773070" cy="865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69" tIns="91569" rIns="91569" bIns="91569" numCol="1" spcCol="1270" anchor="ctr" anchorCtr="0">
          <a:noAutofit/>
        </a:bodyPr>
        <a:lstStyle/>
        <a:p>
          <a:pPr marL="0" lvl="0" indent="0" algn="l" defTabSz="977900">
            <a:lnSpc>
              <a:spcPct val="90000"/>
            </a:lnSpc>
            <a:spcBef>
              <a:spcPct val="0"/>
            </a:spcBef>
            <a:spcAft>
              <a:spcPct val="35000"/>
            </a:spcAft>
            <a:buNone/>
          </a:pPr>
          <a:r>
            <a:rPr lang="en-US" sz="2200" kern="1200" dirty="0"/>
            <a:t>Budget → Hearings → Subcommittee Work → Marks → Floor → Conference → Final Passage → Signature</a:t>
          </a:r>
        </a:p>
      </dsp:txBody>
      <dsp:txXfrm>
        <a:off x="999329" y="3246284"/>
        <a:ext cx="6773070" cy="8652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B795AF-4E60-4C9C-BB20-877ACBFBDFE1}">
      <dsp:nvSpPr>
        <dsp:cNvPr id="0" name=""/>
        <dsp:cNvSpPr/>
      </dsp:nvSpPr>
      <dsp:spPr>
        <a:xfrm>
          <a:off x="0" y="1707"/>
          <a:ext cx="7772400" cy="8652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C9073D-29FB-4508-AA4C-BEB8CFBFD17F}">
      <dsp:nvSpPr>
        <dsp:cNvPr id="0" name=""/>
        <dsp:cNvSpPr/>
      </dsp:nvSpPr>
      <dsp:spPr>
        <a:xfrm>
          <a:off x="261729" y="196381"/>
          <a:ext cx="475871" cy="4758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7D43AB-FD20-4D1C-A3E6-328E05C5579C}">
      <dsp:nvSpPr>
        <dsp:cNvPr id="0" name=""/>
        <dsp:cNvSpPr/>
      </dsp:nvSpPr>
      <dsp:spPr>
        <a:xfrm>
          <a:off x="999329" y="1707"/>
          <a:ext cx="6773070" cy="865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69" tIns="91569" rIns="91569" bIns="91569" numCol="1" spcCol="1270" anchor="ctr" anchorCtr="0">
          <a:noAutofit/>
        </a:bodyPr>
        <a:lstStyle/>
        <a:p>
          <a:pPr marL="0" lvl="0" indent="0" algn="l" defTabSz="977900">
            <a:lnSpc>
              <a:spcPct val="90000"/>
            </a:lnSpc>
            <a:spcBef>
              <a:spcPct val="0"/>
            </a:spcBef>
            <a:spcAft>
              <a:spcPct val="35000"/>
            </a:spcAft>
            <a:buNone/>
          </a:pPr>
          <a:r>
            <a:rPr lang="en-US" sz="2200" kern="1200"/>
            <a:t>President submits FY27 request; DoD &amp; Services provide posture statements.</a:t>
          </a:r>
        </a:p>
      </dsp:txBody>
      <dsp:txXfrm>
        <a:off x="999329" y="1707"/>
        <a:ext cx="6773070" cy="865220"/>
      </dsp:txXfrm>
    </dsp:sp>
    <dsp:sp modelId="{A29866F8-B429-428D-8119-5BC90C5169F1}">
      <dsp:nvSpPr>
        <dsp:cNvPr id="0" name=""/>
        <dsp:cNvSpPr/>
      </dsp:nvSpPr>
      <dsp:spPr>
        <a:xfrm>
          <a:off x="0" y="1083232"/>
          <a:ext cx="7772400" cy="8652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1D184B-7AC7-4C63-8806-091103D87B7F}">
      <dsp:nvSpPr>
        <dsp:cNvPr id="0" name=""/>
        <dsp:cNvSpPr/>
      </dsp:nvSpPr>
      <dsp:spPr>
        <a:xfrm>
          <a:off x="261729" y="1277907"/>
          <a:ext cx="475871" cy="4758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7B3C1D-BFB6-4783-8582-1DDF75D3C907}">
      <dsp:nvSpPr>
        <dsp:cNvPr id="0" name=""/>
        <dsp:cNvSpPr/>
      </dsp:nvSpPr>
      <dsp:spPr>
        <a:xfrm>
          <a:off x="999329" y="1083232"/>
          <a:ext cx="6773070" cy="865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69" tIns="91569" rIns="91569" bIns="91569" numCol="1" spcCol="1270" anchor="ctr" anchorCtr="0">
          <a:noAutofit/>
        </a:bodyPr>
        <a:lstStyle/>
        <a:p>
          <a:pPr marL="0" lvl="0" indent="0" algn="l" defTabSz="977900">
            <a:lnSpc>
              <a:spcPct val="90000"/>
            </a:lnSpc>
            <a:spcBef>
              <a:spcPct val="0"/>
            </a:spcBef>
            <a:spcAft>
              <a:spcPct val="35000"/>
            </a:spcAft>
            <a:buNone/>
          </a:pPr>
          <a:r>
            <a:rPr lang="en-US" sz="2200" kern="1200"/>
            <a:t>HASC &amp; SASC conduct posture hearings with senior defense leadership.</a:t>
          </a:r>
        </a:p>
      </dsp:txBody>
      <dsp:txXfrm>
        <a:off x="999329" y="1083232"/>
        <a:ext cx="6773070" cy="865220"/>
      </dsp:txXfrm>
    </dsp:sp>
    <dsp:sp modelId="{32459A4F-E022-44FE-A774-D9A342635449}">
      <dsp:nvSpPr>
        <dsp:cNvPr id="0" name=""/>
        <dsp:cNvSpPr/>
      </dsp:nvSpPr>
      <dsp:spPr>
        <a:xfrm>
          <a:off x="0" y="2164758"/>
          <a:ext cx="7772400" cy="8652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C20184-0688-4172-97E4-DD158DCE73EF}">
      <dsp:nvSpPr>
        <dsp:cNvPr id="0" name=""/>
        <dsp:cNvSpPr/>
      </dsp:nvSpPr>
      <dsp:spPr>
        <a:xfrm>
          <a:off x="261729" y="2359433"/>
          <a:ext cx="475871" cy="4758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73C5A3F-B9AB-40D9-A1D3-4C80181A83FC}">
      <dsp:nvSpPr>
        <dsp:cNvPr id="0" name=""/>
        <dsp:cNvSpPr/>
      </dsp:nvSpPr>
      <dsp:spPr>
        <a:xfrm>
          <a:off x="999329" y="2164758"/>
          <a:ext cx="6773070" cy="865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69" tIns="91569" rIns="91569" bIns="91569" numCol="1" spcCol="1270" anchor="ctr" anchorCtr="0">
          <a:noAutofit/>
        </a:bodyPr>
        <a:lstStyle/>
        <a:p>
          <a:pPr marL="0" lvl="0" indent="0" algn="l" defTabSz="977900">
            <a:lnSpc>
              <a:spcPct val="90000"/>
            </a:lnSpc>
            <a:spcBef>
              <a:spcPct val="0"/>
            </a:spcBef>
            <a:spcAft>
              <a:spcPct val="35000"/>
            </a:spcAft>
            <a:buNone/>
          </a:pPr>
          <a:r>
            <a:rPr lang="en-US" sz="2200" kern="1200"/>
            <a:t>Committees begin drafting NDAA text and considering amendments.</a:t>
          </a:r>
        </a:p>
      </dsp:txBody>
      <dsp:txXfrm>
        <a:off x="999329" y="2164758"/>
        <a:ext cx="6773070" cy="865220"/>
      </dsp:txXfrm>
    </dsp:sp>
    <dsp:sp modelId="{E1F2EE73-511A-4988-8B96-A0FDDEE87EAD}">
      <dsp:nvSpPr>
        <dsp:cNvPr id="0" name=""/>
        <dsp:cNvSpPr/>
      </dsp:nvSpPr>
      <dsp:spPr>
        <a:xfrm>
          <a:off x="0" y="3246284"/>
          <a:ext cx="7772400" cy="8652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FC366C-9FA2-4709-A229-1CC252887FAC}">
      <dsp:nvSpPr>
        <dsp:cNvPr id="0" name=""/>
        <dsp:cNvSpPr/>
      </dsp:nvSpPr>
      <dsp:spPr>
        <a:xfrm>
          <a:off x="261729" y="3440958"/>
          <a:ext cx="475871" cy="4758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C289557-D4C9-43AE-9A1E-A9FB3FC88C9A}">
      <dsp:nvSpPr>
        <dsp:cNvPr id="0" name=""/>
        <dsp:cNvSpPr/>
      </dsp:nvSpPr>
      <dsp:spPr>
        <a:xfrm>
          <a:off x="999329" y="3246284"/>
          <a:ext cx="6773070" cy="865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569" tIns="91569" rIns="91569" bIns="91569" numCol="1" spcCol="1270" anchor="ctr" anchorCtr="0">
          <a:noAutofit/>
        </a:bodyPr>
        <a:lstStyle/>
        <a:p>
          <a:pPr marL="0" lvl="0" indent="0" algn="l" defTabSz="977900">
            <a:lnSpc>
              <a:spcPct val="90000"/>
            </a:lnSpc>
            <a:spcBef>
              <a:spcPct val="0"/>
            </a:spcBef>
            <a:spcAft>
              <a:spcPct val="35000"/>
            </a:spcAft>
            <a:buNone/>
          </a:pPr>
          <a:r>
            <a:rPr lang="en-US" sz="2200" kern="1200"/>
            <a:t>ISA engages early to shape AI &amp; cybersecurity themes.</a:t>
          </a:r>
        </a:p>
      </dsp:txBody>
      <dsp:txXfrm>
        <a:off x="999329" y="3246284"/>
        <a:ext cx="6773070" cy="8652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97F3B-96AF-4508-92C5-7B88417A5B7B}">
      <dsp:nvSpPr>
        <dsp:cNvPr id="0" name=""/>
        <dsp:cNvSpPr/>
      </dsp:nvSpPr>
      <dsp:spPr>
        <a:xfrm>
          <a:off x="118221" y="709314"/>
          <a:ext cx="997668" cy="997668"/>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0B56F4-750B-4F32-941D-4784A0669D92}">
      <dsp:nvSpPr>
        <dsp:cNvPr id="0" name=""/>
        <dsp:cNvSpPr/>
      </dsp:nvSpPr>
      <dsp:spPr>
        <a:xfrm>
          <a:off x="327732" y="918825"/>
          <a:ext cx="578647" cy="5786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3A4C4D1-6DDF-4E30-8E5C-A31FD753B5CC}">
      <dsp:nvSpPr>
        <dsp:cNvPr id="0" name=""/>
        <dsp:cNvSpPr/>
      </dsp:nvSpPr>
      <dsp:spPr>
        <a:xfrm>
          <a:off x="1329675" y="709314"/>
          <a:ext cx="2351646" cy="997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a:t>May–July: Committees complete markups and vote bills out.</a:t>
          </a:r>
        </a:p>
      </dsp:txBody>
      <dsp:txXfrm>
        <a:off x="1329675" y="709314"/>
        <a:ext cx="2351646" cy="997668"/>
      </dsp:txXfrm>
    </dsp:sp>
    <dsp:sp modelId="{7CFE75F3-6A00-45A4-96EB-6B8BD8BBD42B}">
      <dsp:nvSpPr>
        <dsp:cNvPr id="0" name=""/>
        <dsp:cNvSpPr/>
      </dsp:nvSpPr>
      <dsp:spPr>
        <a:xfrm>
          <a:off x="4091078" y="709314"/>
          <a:ext cx="997668" cy="997668"/>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7AEE0D-31AD-4242-8482-D0143C8E1A69}">
      <dsp:nvSpPr>
        <dsp:cNvPr id="0" name=""/>
        <dsp:cNvSpPr/>
      </dsp:nvSpPr>
      <dsp:spPr>
        <a:xfrm>
          <a:off x="4300588" y="918825"/>
          <a:ext cx="578647" cy="5786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32C5D3B-47A9-446D-8312-D719B2A66993}">
      <dsp:nvSpPr>
        <dsp:cNvPr id="0" name=""/>
        <dsp:cNvSpPr/>
      </dsp:nvSpPr>
      <dsp:spPr>
        <a:xfrm>
          <a:off x="5302532" y="709314"/>
          <a:ext cx="2351646" cy="997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a:t>July: House and Senate debate and pass their NDAA versions.</a:t>
          </a:r>
        </a:p>
      </dsp:txBody>
      <dsp:txXfrm>
        <a:off x="5302532" y="709314"/>
        <a:ext cx="2351646" cy="997668"/>
      </dsp:txXfrm>
    </dsp:sp>
    <dsp:sp modelId="{FB61BB68-30BA-489A-BC6C-E11F85C35F7C}">
      <dsp:nvSpPr>
        <dsp:cNvPr id="0" name=""/>
        <dsp:cNvSpPr/>
      </dsp:nvSpPr>
      <dsp:spPr>
        <a:xfrm>
          <a:off x="118221" y="2406229"/>
          <a:ext cx="997668" cy="997668"/>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E01B08-2C9B-4D7B-8E5F-691BEB192597}">
      <dsp:nvSpPr>
        <dsp:cNvPr id="0" name=""/>
        <dsp:cNvSpPr/>
      </dsp:nvSpPr>
      <dsp:spPr>
        <a:xfrm>
          <a:off x="327732" y="2615739"/>
          <a:ext cx="578647" cy="5786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CFAC29C-9243-4251-BDE9-638D3415F6A1}">
      <dsp:nvSpPr>
        <dsp:cNvPr id="0" name=""/>
        <dsp:cNvSpPr/>
      </dsp:nvSpPr>
      <dsp:spPr>
        <a:xfrm>
          <a:off x="1329675" y="2406229"/>
          <a:ext cx="2351646" cy="997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a:t>Aug–Sept: Conference Committee reconciles differences.</a:t>
          </a:r>
        </a:p>
      </dsp:txBody>
      <dsp:txXfrm>
        <a:off x="1329675" y="2406229"/>
        <a:ext cx="2351646" cy="997668"/>
      </dsp:txXfrm>
    </dsp:sp>
    <dsp:sp modelId="{7B18E859-201C-4796-BF72-E36DCAE4CA08}">
      <dsp:nvSpPr>
        <dsp:cNvPr id="0" name=""/>
        <dsp:cNvSpPr/>
      </dsp:nvSpPr>
      <dsp:spPr>
        <a:xfrm>
          <a:off x="4091078" y="2406229"/>
          <a:ext cx="997668" cy="997668"/>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62FF11-91DB-4E41-9EFB-CBC074F1C124}">
      <dsp:nvSpPr>
        <dsp:cNvPr id="0" name=""/>
        <dsp:cNvSpPr/>
      </dsp:nvSpPr>
      <dsp:spPr>
        <a:xfrm>
          <a:off x="4300588" y="2615739"/>
          <a:ext cx="578647" cy="5786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DDBC58D-BB45-42CD-9301-7A1E7E321B70}">
      <dsp:nvSpPr>
        <dsp:cNvPr id="0" name=""/>
        <dsp:cNvSpPr/>
      </dsp:nvSpPr>
      <dsp:spPr>
        <a:xfrm>
          <a:off x="5302532" y="2406229"/>
          <a:ext cx="2351646" cy="997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a:t>Early shaping improves survival of ISA priorities in conference.</a:t>
          </a:r>
        </a:p>
      </dsp:txBody>
      <dsp:txXfrm>
        <a:off x="5302532" y="2406229"/>
        <a:ext cx="2351646" cy="9976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9FDC0E-6ABF-4046-B821-7B8AD2216B3B}">
      <dsp:nvSpPr>
        <dsp:cNvPr id="0" name=""/>
        <dsp:cNvSpPr/>
      </dsp:nvSpPr>
      <dsp:spPr>
        <a:xfrm>
          <a:off x="803046" y="1170"/>
          <a:ext cx="2569294" cy="1541576"/>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Conference Report sent back to both chambers for final passage.</a:t>
          </a:r>
        </a:p>
      </dsp:txBody>
      <dsp:txXfrm>
        <a:off x="848197" y="46321"/>
        <a:ext cx="2478992" cy="1451274"/>
      </dsp:txXfrm>
    </dsp:sp>
    <dsp:sp modelId="{77925A1D-2E44-4F74-9625-6D451819E168}">
      <dsp:nvSpPr>
        <dsp:cNvPr id="0" name=""/>
        <dsp:cNvSpPr/>
      </dsp:nvSpPr>
      <dsp:spPr>
        <a:xfrm>
          <a:off x="3598439" y="453366"/>
          <a:ext cx="544690" cy="637184"/>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598439" y="580803"/>
        <a:ext cx="381283" cy="382310"/>
      </dsp:txXfrm>
    </dsp:sp>
    <dsp:sp modelId="{E1B80C0C-BE7C-47F4-9C31-A877D52486C2}">
      <dsp:nvSpPr>
        <dsp:cNvPr id="0" name=""/>
        <dsp:cNvSpPr/>
      </dsp:nvSpPr>
      <dsp:spPr>
        <a:xfrm>
          <a:off x="4400058" y="1170"/>
          <a:ext cx="2569294" cy="1541576"/>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NDAA is enrolled and sent to the President for signature.</a:t>
          </a:r>
        </a:p>
      </dsp:txBody>
      <dsp:txXfrm>
        <a:off x="4445209" y="46321"/>
        <a:ext cx="2478992" cy="1451274"/>
      </dsp:txXfrm>
    </dsp:sp>
    <dsp:sp modelId="{51BF9C6B-177B-43BA-B701-F0AEFC4F24EA}">
      <dsp:nvSpPr>
        <dsp:cNvPr id="0" name=""/>
        <dsp:cNvSpPr/>
      </dsp:nvSpPr>
      <dsp:spPr>
        <a:xfrm rot="5400000">
          <a:off x="5412360" y="1722597"/>
          <a:ext cx="544690" cy="637184"/>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5400000">
        <a:off x="5493551" y="1768844"/>
        <a:ext cx="382310" cy="381283"/>
      </dsp:txXfrm>
    </dsp:sp>
    <dsp:sp modelId="{DFBABED0-8850-4EED-8FCB-504F25947E58}">
      <dsp:nvSpPr>
        <dsp:cNvPr id="0" name=""/>
        <dsp:cNvSpPr/>
      </dsp:nvSpPr>
      <dsp:spPr>
        <a:xfrm>
          <a:off x="4400058" y="2570464"/>
          <a:ext cx="2569294" cy="1541576"/>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December: NDAA is enacted into law.</a:t>
          </a:r>
        </a:p>
      </dsp:txBody>
      <dsp:txXfrm>
        <a:off x="4445209" y="2615615"/>
        <a:ext cx="2478992" cy="1451274"/>
      </dsp:txXfrm>
    </dsp:sp>
    <dsp:sp modelId="{A13B375D-A497-4D32-AFB0-87C2C5C31580}">
      <dsp:nvSpPr>
        <dsp:cNvPr id="0" name=""/>
        <dsp:cNvSpPr/>
      </dsp:nvSpPr>
      <dsp:spPr>
        <a:xfrm rot="10800000">
          <a:off x="3629270" y="3022660"/>
          <a:ext cx="544690" cy="637184"/>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10800000">
        <a:off x="3792677" y="3150097"/>
        <a:ext cx="381283" cy="382310"/>
      </dsp:txXfrm>
    </dsp:sp>
    <dsp:sp modelId="{FCBDC4F6-426B-436A-AE4D-23E0C487C267}">
      <dsp:nvSpPr>
        <dsp:cNvPr id="0" name=""/>
        <dsp:cNvSpPr/>
      </dsp:nvSpPr>
      <dsp:spPr>
        <a:xfrm>
          <a:off x="803046" y="2570464"/>
          <a:ext cx="2569294" cy="1541576"/>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By this stage, language must already be embedded—early work is essential.</a:t>
          </a:r>
        </a:p>
      </dsp:txBody>
      <dsp:txXfrm>
        <a:off x="848197" y="2615615"/>
        <a:ext cx="2478992" cy="14512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6D05D6-475B-4D55-B402-946662F11825}">
      <dsp:nvSpPr>
        <dsp:cNvPr id="0" name=""/>
        <dsp:cNvSpPr/>
      </dsp:nvSpPr>
      <dsp:spPr>
        <a:xfrm>
          <a:off x="0" y="477837"/>
          <a:ext cx="2428875" cy="1457324"/>
        </a:xfrm>
        <a:prstGeom prst="rect">
          <a:avLst/>
        </a:prstGeom>
        <a:solidFill>
          <a:schemeClr val="accent2"/>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FY27 is positioned to make AI &amp; Cybersecurity defining NDAA themes.</a:t>
          </a:r>
        </a:p>
      </dsp:txBody>
      <dsp:txXfrm>
        <a:off x="0" y="477837"/>
        <a:ext cx="2428875" cy="1457324"/>
      </dsp:txXfrm>
    </dsp:sp>
    <dsp:sp modelId="{5F3DE675-6AE6-45F4-8C41-3FDE1534A264}">
      <dsp:nvSpPr>
        <dsp:cNvPr id="0" name=""/>
        <dsp:cNvSpPr/>
      </dsp:nvSpPr>
      <dsp:spPr>
        <a:xfrm>
          <a:off x="2671762" y="477837"/>
          <a:ext cx="2428875" cy="1457324"/>
        </a:xfrm>
        <a:prstGeom prst="rect">
          <a:avLst/>
        </a:prstGeom>
        <a:solidFill>
          <a:schemeClr val="accent2"/>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ISA is shaping posture, hearing inputs, and early draft concepts.</a:t>
          </a:r>
        </a:p>
      </dsp:txBody>
      <dsp:txXfrm>
        <a:off x="2671762" y="477837"/>
        <a:ext cx="2428875" cy="1457324"/>
      </dsp:txXfrm>
    </dsp:sp>
    <dsp:sp modelId="{1B7D71E5-779C-4B9C-B216-BD334260E856}">
      <dsp:nvSpPr>
        <dsp:cNvPr id="0" name=""/>
        <dsp:cNvSpPr/>
      </dsp:nvSpPr>
      <dsp:spPr>
        <a:xfrm>
          <a:off x="5343525" y="477837"/>
          <a:ext cx="2428875" cy="1457324"/>
        </a:xfrm>
        <a:prstGeom prst="rect">
          <a:avLst/>
        </a:prstGeom>
        <a:solidFill>
          <a:schemeClr val="accent2"/>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Strengthens ISA’s role as industry leader on cyber regulatory modernization.</a:t>
          </a:r>
        </a:p>
      </dsp:txBody>
      <dsp:txXfrm>
        <a:off x="5343525" y="477837"/>
        <a:ext cx="2428875" cy="1457324"/>
      </dsp:txXfrm>
    </dsp:sp>
    <dsp:sp modelId="{7ECB4A92-5CAE-409C-93D2-873538EB428F}">
      <dsp:nvSpPr>
        <dsp:cNvPr id="0" name=""/>
        <dsp:cNvSpPr/>
      </dsp:nvSpPr>
      <dsp:spPr>
        <a:xfrm>
          <a:off x="1335881" y="2178049"/>
          <a:ext cx="2428875" cy="1457324"/>
        </a:xfrm>
        <a:prstGeom prst="rect">
          <a:avLst/>
        </a:prstGeom>
        <a:solidFill>
          <a:schemeClr val="accent2"/>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Maximizes chances ISA provisions survive conference negotiations.</a:t>
          </a:r>
        </a:p>
      </dsp:txBody>
      <dsp:txXfrm>
        <a:off x="1335881" y="2178049"/>
        <a:ext cx="2428875" cy="1457324"/>
      </dsp:txXfrm>
    </dsp:sp>
    <dsp:sp modelId="{E86E9C3A-7BF2-479D-8BDF-02AB282BDFB4}">
      <dsp:nvSpPr>
        <dsp:cNvPr id="0" name=""/>
        <dsp:cNvSpPr/>
      </dsp:nvSpPr>
      <dsp:spPr>
        <a:xfrm>
          <a:off x="4007643" y="2178049"/>
          <a:ext cx="2428875" cy="1457324"/>
        </a:xfrm>
        <a:prstGeom prst="rect">
          <a:avLst/>
        </a:prstGeom>
        <a:solidFill>
          <a:schemeClr val="accent2"/>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Aligns ISA’s legislative agenda with emerging national-security imperatives.</a:t>
          </a:r>
        </a:p>
      </dsp:txBody>
      <dsp:txXfrm>
        <a:off x="4007643" y="2178049"/>
        <a:ext cx="2428875" cy="145732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1181E5-8347-42D5-B51F-4C6BB5DD83BF}" type="datetimeFigureOut">
              <a:rPr lang="en-US" smtClean="0"/>
              <a:t>4/6/26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B0458-4DF9-4F31-912A-95F957895EAA}" type="slidenum">
              <a:rPr lang="en-US" smtClean="0"/>
              <a:t>‹#›</a:t>
            </a:fld>
            <a:endParaRPr lang="en-US" dirty="0"/>
          </a:p>
        </p:txBody>
      </p:sp>
    </p:spTree>
    <p:extLst>
      <p:ext uri="{BB962C8B-B14F-4D97-AF65-F5344CB8AC3E}">
        <p14:creationId xmlns:p14="http://schemas.microsoft.com/office/powerpoint/2010/main" val="3107226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BBD7863-E481-474E-BCD2-EFA1BEB04B64}" type="slidenum">
              <a:rPr lang="en-US" smtClean="0"/>
              <a:pPr>
                <a:defRPr/>
              </a:pPr>
              <a:t>1</a:t>
            </a:fld>
            <a:endParaRPr lang="en-US" dirty="0"/>
          </a:p>
        </p:txBody>
      </p:sp>
    </p:spTree>
    <p:extLst>
      <p:ext uri="{BB962C8B-B14F-4D97-AF65-F5344CB8AC3E}">
        <p14:creationId xmlns:p14="http://schemas.microsoft.com/office/powerpoint/2010/main" val="4264130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7B0458-4DF9-4F31-912A-95F957895EAA}" type="slidenum">
              <a:rPr lang="en-US" smtClean="0"/>
              <a:t>21</a:t>
            </a:fld>
            <a:endParaRPr lang="en-US" dirty="0"/>
          </a:p>
        </p:txBody>
      </p:sp>
    </p:spTree>
    <p:extLst>
      <p:ext uri="{BB962C8B-B14F-4D97-AF65-F5344CB8AC3E}">
        <p14:creationId xmlns:p14="http://schemas.microsoft.com/office/powerpoint/2010/main" val="1726860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7B0458-4DF9-4F31-912A-95F957895EAA}" type="slidenum">
              <a:rPr lang="en-US" smtClean="0"/>
              <a:t>33</a:t>
            </a:fld>
            <a:endParaRPr lang="en-US" dirty="0"/>
          </a:p>
        </p:txBody>
      </p:sp>
    </p:spTree>
    <p:extLst>
      <p:ext uri="{BB962C8B-B14F-4D97-AF65-F5344CB8AC3E}">
        <p14:creationId xmlns:p14="http://schemas.microsoft.com/office/powerpoint/2010/main" val="1108792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7B0458-4DF9-4F31-912A-95F957895EAA}" type="slidenum">
              <a:rPr lang="en-US" smtClean="0"/>
              <a:t>38</a:t>
            </a:fld>
            <a:endParaRPr lang="en-US" dirty="0"/>
          </a:p>
        </p:txBody>
      </p:sp>
    </p:spTree>
    <p:extLst>
      <p:ext uri="{BB962C8B-B14F-4D97-AF65-F5344CB8AC3E}">
        <p14:creationId xmlns:p14="http://schemas.microsoft.com/office/powerpoint/2010/main" val="786171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ED634BC-EEB5-44B8-8676-3D24F979123E}" type="datetimeFigureOut">
              <a:rPr lang="en-US" smtClean="0"/>
              <a:t>4/6/26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4F51AE-80B7-495E-A476-D35F08D02AF4}" type="slidenum">
              <a:rPr lang="en-US" smtClean="0"/>
              <a:t>‹#›</a:t>
            </a:fld>
            <a:endParaRPr lang="en-US" dirty="0"/>
          </a:p>
        </p:txBody>
      </p:sp>
    </p:spTree>
    <p:extLst>
      <p:ext uri="{BB962C8B-B14F-4D97-AF65-F5344CB8AC3E}">
        <p14:creationId xmlns:p14="http://schemas.microsoft.com/office/powerpoint/2010/main" val="269177050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D634BC-EEB5-44B8-8676-3D24F979123E}" type="datetimeFigureOut">
              <a:rPr lang="en-US" smtClean="0"/>
              <a:t>4/6/26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4F51AE-80B7-495E-A476-D35F08D02AF4}" type="slidenum">
              <a:rPr lang="en-US" smtClean="0"/>
              <a:t>‹#›</a:t>
            </a:fld>
            <a:endParaRPr lang="en-US" dirty="0"/>
          </a:p>
        </p:txBody>
      </p:sp>
    </p:spTree>
    <p:extLst>
      <p:ext uri="{BB962C8B-B14F-4D97-AF65-F5344CB8AC3E}">
        <p14:creationId xmlns:p14="http://schemas.microsoft.com/office/powerpoint/2010/main" val="64977191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D634BC-EEB5-44B8-8676-3D24F979123E}" type="datetimeFigureOut">
              <a:rPr lang="en-US" smtClean="0"/>
              <a:t>4/6/26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4F51AE-80B7-495E-A476-D35F08D02AF4}" type="slidenum">
              <a:rPr lang="en-US" smtClean="0"/>
              <a:t>‹#›</a:t>
            </a:fld>
            <a:endParaRPr lang="en-US" dirty="0"/>
          </a:p>
        </p:txBody>
      </p:sp>
    </p:spTree>
    <p:extLst>
      <p:ext uri="{BB962C8B-B14F-4D97-AF65-F5344CB8AC3E}">
        <p14:creationId xmlns:p14="http://schemas.microsoft.com/office/powerpoint/2010/main" val="17055498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D634BC-EEB5-44B8-8676-3D24F979123E}" type="datetimeFigureOut">
              <a:rPr lang="en-US" smtClean="0"/>
              <a:t>4/6/26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4F51AE-80B7-495E-A476-D35F08D02AF4}" type="slidenum">
              <a:rPr lang="en-US" smtClean="0"/>
              <a:t>‹#›</a:t>
            </a:fld>
            <a:endParaRPr lang="en-US" dirty="0"/>
          </a:p>
        </p:txBody>
      </p:sp>
    </p:spTree>
    <p:extLst>
      <p:ext uri="{BB962C8B-B14F-4D97-AF65-F5344CB8AC3E}">
        <p14:creationId xmlns:p14="http://schemas.microsoft.com/office/powerpoint/2010/main" val="324414508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D634BC-EEB5-44B8-8676-3D24F979123E}" type="datetimeFigureOut">
              <a:rPr lang="en-US" smtClean="0"/>
              <a:t>4/6/26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4F51AE-80B7-495E-A476-D35F08D02AF4}" type="slidenum">
              <a:rPr lang="en-US" smtClean="0"/>
              <a:t>‹#›</a:t>
            </a:fld>
            <a:endParaRPr lang="en-US" dirty="0"/>
          </a:p>
        </p:txBody>
      </p:sp>
    </p:spTree>
    <p:extLst>
      <p:ext uri="{BB962C8B-B14F-4D97-AF65-F5344CB8AC3E}">
        <p14:creationId xmlns:p14="http://schemas.microsoft.com/office/powerpoint/2010/main" val="74923892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D634BC-EEB5-44B8-8676-3D24F979123E}" type="datetimeFigureOut">
              <a:rPr lang="en-US" smtClean="0"/>
              <a:t>4/6/26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04F51AE-80B7-495E-A476-D35F08D02AF4}" type="slidenum">
              <a:rPr lang="en-US" smtClean="0"/>
              <a:t>‹#›</a:t>
            </a:fld>
            <a:endParaRPr lang="en-US" dirty="0"/>
          </a:p>
        </p:txBody>
      </p:sp>
    </p:spTree>
    <p:extLst>
      <p:ext uri="{BB962C8B-B14F-4D97-AF65-F5344CB8AC3E}">
        <p14:creationId xmlns:p14="http://schemas.microsoft.com/office/powerpoint/2010/main" val="290945732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D634BC-EEB5-44B8-8676-3D24F979123E}" type="datetimeFigureOut">
              <a:rPr lang="en-US" smtClean="0"/>
              <a:t>4/6/26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04F51AE-80B7-495E-A476-D35F08D02AF4}" type="slidenum">
              <a:rPr lang="en-US" smtClean="0"/>
              <a:t>‹#›</a:t>
            </a:fld>
            <a:endParaRPr lang="en-US" dirty="0"/>
          </a:p>
        </p:txBody>
      </p:sp>
    </p:spTree>
    <p:extLst>
      <p:ext uri="{BB962C8B-B14F-4D97-AF65-F5344CB8AC3E}">
        <p14:creationId xmlns:p14="http://schemas.microsoft.com/office/powerpoint/2010/main" val="564148448"/>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D634BC-EEB5-44B8-8676-3D24F979123E}" type="datetimeFigureOut">
              <a:rPr lang="en-US" smtClean="0"/>
              <a:t>4/6/26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4F51AE-80B7-495E-A476-D35F08D02AF4}" type="slidenum">
              <a:rPr lang="en-US" smtClean="0"/>
              <a:t>‹#›</a:t>
            </a:fld>
            <a:endParaRPr lang="en-US" dirty="0"/>
          </a:p>
        </p:txBody>
      </p:sp>
    </p:spTree>
    <p:extLst>
      <p:ext uri="{BB962C8B-B14F-4D97-AF65-F5344CB8AC3E}">
        <p14:creationId xmlns:p14="http://schemas.microsoft.com/office/powerpoint/2010/main" val="250836674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D634BC-EEB5-44B8-8676-3D24F979123E}" type="datetimeFigureOut">
              <a:rPr lang="en-US" smtClean="0"/>
              <a:t>4/6/26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4F51AE-80B7-495E-A476-D35F08D02AF4}" type="slidenum">
              <a:rPr lang="en-US" smtClean="0"/>
              <a:t>‹#›</a:t>
            </a:fld>
            <a:endParaRPr lang="en-US" dirty="0"/>
          </a:p>
        </p:txBody>
      </p:sp>
    </p:spTree>
    <p:extLst>
      <p:ext uri="{BB962C8B-B14F-4D97-AF65-F5344CB8AC3E}">
        <p14:creationId xmlns:p14="http://schemas.microsoft.com/office/powerpoint/2010/main" val="233930270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D634BC-EEB5-44B8-8676-3D24F979123E}" type="datetimeFigureOut">
              <a:rPr lang="en-US" smtClean="0"/>
              <a:t>4/6/26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4F51AE-80B7-495E-A476-D35F08D02AF4}" type="slidenum">
              <a:rPr lang="en-US" smtClean="0"/>
              <a:t>‹#›</a:t>
            </a:fld>
            <a:endParaRPr lang="en-US" dirty="0"/>
          </a:p>
        </p:txBody>
      </p:sp>
    </p:spTree>
    <p:extLst>
      <p:ext uri="{BB962C8B-B14F-4D97-AF65-F5344CB8AC3E}">
        <p14:creationId xmlns:p14="http://schemas.microsoft.com/office/powerpoint/2010/main" val="238805041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D634BC-EEB5-44B8-8676-3D24F979123E}" type="datetimeFigureOut">
              <a:rPr lang="en-US" smtClean="0"/>
              <a:t>4/6/26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4F51AE-80B7-495E-A476-D35F08D02AF4}" type="slidenum">
              <a:rPr lang="en-US" smtClean="0"/>
              <a:t>‹#›</a:t>
            </a:fld>
            <a:endParaRPr lang="en-US" dirty="0"/>
          </a:p>
        </p:txBody>
      </p:sp>
    </p:spTree>
    <p:extLst>
      <p:ext uri="{BB962C8B-B14F-4D97-AF65-F5344CB8AC3E}">
        <p14:creationId xmlns:p14="http://schemas.microsoft.com/office/powerpoint/2010/main" val="212378581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pic>
        <p:nvPicPr>
          <p:cNvPr id="2" name="Picture 11" descr="LOGO (Copy 1)"/>
          <p:cNvPicPr>
            <a:picLocks noChangeAspect="1" noChangeArrowheads="1"/>
          </p:cNvPicPr>
          <p:nvPr userDrawn="1"/>
        </p:nvPicPr>
        <p:blipFill>
          <a:blip r:embed="rId2" cstate="print"/>
          <a:srcRect/>
          <a:stretch>
            <a:fillRect/>
          </a:stretch>
        </p:blipFill>
        <p:spPr bwMode="auto">
          <a:xfrm>
            <a:off x="3200401" y="381000"/>
            <a:ext cx="2349500" cy="2819400"/>
          </a:xfrm>
          <a:prstGeom prst="rect">
            <a:avLst/>
          </a:prstGeom>
          <a:noFill/>
          <a:ln w="9525">
            <a:noFill/>
            <a:miter lim="800000"/>
            <a:headEnd/>
            <a:tailEnd/>
          </a:ln>
        </p:spPr>
      </p:pic>
      <p:sp>
        <p:nvSpPr>
          <p:cNvPr id="3" name="Rectangle 4"/>
          <p:cNvSpPr>
            <a:spLocks noGrp="1" noChangeArrowheads="1"/>
          </p:cNvSpPr>
          <p:nvPr>
            <p:ph type="dt" sz="half" idx="10"/>
          </p:nvPr>
        </p:nvSpPr>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p:txBody>
          <a:bodyPr/>
          <a:lstStyle>
            <a:lvl1pPr>
              <a:defRPr smtClean="0"/>
            </a:lvl1pPr>
          </a:lstStyle>
          <a:p>
            <a:pPr>
              <a:defRPr/>
            </a:pPr>
            <a:fld id="{484222C8-75C0-473F-8894-49691FA6C048}" type="slidenum">
              <a:rPr lang="en-US"/>
              <a:pPr>
                <a:defRPr/>
              </a:pPr>
              <a:t>‹#›</a:t>
            </a:fld>
            <a:endParaRPr lang="en-US" dirty="0"/>
          </a:p>
        </p:txBody>
      </p:sp>
    </p:spTree>
    <p:extLst>
      <p:ext uri="{BB962C8B-B14F-4D97-AF65-F5344CB8AC3E}">
        <p14:creationId xmlns:p14="http://schemas.microsoft.com/office/powerpoint/2010/main" val="3903608908"/>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1" descr="LOGO (Copy 1)"/>
          <p:cNvPicPr>
            <a:picLocks noChangeAspect="1" noChangeArrowheads="1"/>
          </p:cNvPicPr>
          <p:nvPr userDrawn="1"/>
        </p:nvPicPr>
        <p:blipFill>
          <a:blip r:embed="rId2" cstate="print"/>
          <a:srcRect/>
          <a:stretch>
            <a:fillRect/>
          </a:stretch>
        </p:blipFill>
        <p:spPr bwMode="auto">
          <a:xfrm>
            <a:off x="3200400" y="381000"/>
            <a:ext cx="2349500" cy="2819400"/>
          </a:xfrm>
          <a:prstGeom prst="rect">
            <a:avLst/>
          </a:prstGeom>
          <a:noFill/>
          <a:ln w="9525">
            <a:noFill/>
            <a:miter lim="800000"/>
            <a:headEnd/>
            <a:tailEnd/>
          </a:ln>
        </p:spPr>
      </p:pic>
      <p:sp>
        <p:nvSpPr>
          <p:cNvPr id="3" name="Rectangle 4"/>
          <p:cNvSpPr>
            <a:spLocks noGrp="1" noChangeArrowheads="1"/>
          </p:cNvSpPr>
          <p:nvPr>
            <p:ph type="dt" sz="half" idx="10"/>
          </p:nvPr>
        </p:nvSpPr>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p:txBody>
          <a:bodyPr/>
          <a:lstStyle>
            <a:lvl1pPr>
              <a:defRPr smtClean="0"/>
            </a:lvl1pPr>
          </a:lstStyle>
          <a:p>
            <a:pPr>
              <a:defRPr/>
            </a:pPr>
            <a:fld id="{484222C8-75C0-473F-8894-49691FA6C048}" type="slidenum">
              <a:rPr lang="en-US"/>
              <a:pPr>
                <a:defRPr/>
              </a:pPr>
              <a:t>‹#›</a:t>
            </a:fld>
            <a:endParaRPr lang="en-US" dirty="0"/>
          </a:p>
        </p:txBody>
      </p:sp>
    </p:spTree>
    <p:extLst>
      <p:ext uri="{BB962C8B-B14F-4D97-AF65-F5344CB8AC3E}">
        <p14:creationId xmlns:p14="http://schemas.microsoft.com/office/powerpoint/2010/main" val="134728780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522B91E-BBDA-47B2-820B-E760F49CA9FF}" type="slidenum">
              <a:rPr lang="en-US"/>
              <a:pPr>
                <a:defRPr/>
              </a:pPr>
              <a:t>‹#›</a:t>
            </a:fld>
            <a:endParaRPr lang="en-US" dirty="0"/>
          </a:p>
        </p:txBody>
      </p:sp>
    </p:spTree>
    <p:extLst>
      <p:ext uri="{BB962C8B-B14F-4D97-AF65-F5344CB8AC3E}">
        <p14:creationId xmlns:p14="http://schemas.microsoft.com/office/powerpoint/2010/main" val="27384009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7FDDD41-E361-4B44-9A91-1B471A5BDB78}" type="slidenum">
              <a:rPr lang="en-US"/>
              <a:pPr>
                <a:defRPr/>
              </a:pPr>
              <a:t>‹#›</a:t>
            </a:fld>
            <a:endParaRPr lang="en-US" dirty="0"/>
          </a:p>
        </p:txBody>
      </p:sp>
    </p:spTree>
    <p:extLst>
      <p:ext uri="{BB962C8B-B14F-4D97-AF65-F5344CB8AC3E}">
        <p14:creationId xmlns:p14="http://schemas.microsoft.com/office/powerpoint/2010/main" val="367884179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754188"/>
            <a:ext cx="3810000"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54188"/>
            <a:ext cx="3810000"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F1FAA2D5-7752-4BA1-8376-426C1BEBF442}" type="slidenum">
              <a:rPr lang="en-US"/>
              <a:pPr>
                <a:defRPr/>
              </a:pPr>
              <a:t>‹#›</a:t>
            </a:fld>
            <a:endParaRPr lang="en-US" dirty="0"/>
          </a:p>
        </p:txBody>
      </p:sp>
    </p:spTree>
    <p:extLst>
      <p:ext uri="{BB962C8B-B14F-4D97-AF65-F5344CB8AC3E}">
        <p14:creationId xmlns:p14="http://schemas.microsoft.com/office/powerpoint/2010/main" val="138262642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08A1E32C-34DB-454C-BA1B-FD06E7812F9E}" type="slidenum">
              <a:rPr lang="en-US"/>
              <a:pPr>
                <a:defRPr/>
              </a:pPr>
              <a:t>‹#›</a:t>
            </a:fld>
            <a:endParaRPr lang="en-US" dirty="0"/>
          </a:p>
        </p:txBody>
      </p:sp>
    </p:spTree>
    <p:extLst>
      <p:ext uri="{BB962C8B-B14F-4D97-AF65-F5344CB8AC3E}">
        <p14:creationId xmlns:p14="http://schemas.microsoft.com/office/powerpoint/2010/main" val="2223123252"/>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EB76186C-88ED-4A0E-ACA0-343954B2E09F}" type="slidenum">
              <a:rPr lang="en-US"/>
              <a:pPr>
                <a:defRPr/>
              </a:pPr>
              <a:t>‹#›</a:t>
            </a:fld>
            <a:endParaRPr lang="en-US" dirty="0"/>
          </a:p>
        </p:txBody>
      </p:sp>
    </p:spTree>
    <p:extLst>
      <p:ext uri="{BB962C8B-B14F-4D97-AF65-F5344CB8AC3E}">
        <p14:creationId xmlns:p14="http://schemas.microsoft.com/office/powerpoint/2010/main" val="1267782282"/>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0A093CDC-9704-4698-95E8-EBFA7214B1E6}" type="slidenum">
              <a:rPr lang="en-US"/>
              <a:pPr>
                <a:defRPr/>
              </a:pPr>
              <a:t>‹#›</a:t>
            </a:fld>
            <a:endParaRPr lang="en-US" dirty="0"/>
          </a:p>
        </p:txBody>
      </p:sp>
    </p:spTree>
    <p:extLst>
      <p:ext uri="{BB962C8B-B14F-4D97-AF65-F5344CB8AC3E}">
        <p14:creationId xmlns:p14="http://schemas.microsoft.com/office/powerpoint/2010/main" val="118269515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E01716D-227B-4C7B-9DF2-A2208E65A3E7}" type="slidenum">
              <a:rPr lang="en-US"/>
              <a:pPr>
                <a:defRPr/>
              </a:pPr>
              <a:t>‹#›</a:t>
            </a:fld>
            <a:endParaRPr lang="en-US" dirty="0"/>
          </a:p>
        </p:txBody>
      </p:sp>
    </p:spTree>
    <p:extLst>
      <p:ext uri="{BB962C8B-B14F-4D97-AF65-F5344CB8AC3E}">
        <p14:creationId xmlns:p14="http://schemas.microsoft.com/office/powerpoint/2010/main" val="3390875622"/>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C7BEBE76-5080-4F8E-9F82-3F4970CB2CEA}" type="slidenum">
              <a:rPr lang="en-US"/>
              <a:pPr>
                <a:defRPr/>
              </a:pPr>
              <a:t>‹#›</a:t>
            </a:fld>
            <a:endParaRPr lang="en-US" dirty="0"/>
          </a:p>
        </p:txBody>
      </p:sp>
    </p:spTree>
    <p:extLst>
      <p:ext uri="{BB962C8B-B14F-4D97-AF65-F5344CB8AC3E}">
        <p14:creationId xmlns:p14="http://schemas.microsoft.com/office/powerpoint/2010/main" val="130563389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922110C-355E-4001-86F9-D06E60016563}" type="slidenum">
              <a:rPr lang="en-US"/>
              <a:pPr>
                <a:defRPr/>
              </a:pPr>
              <a:t>‹#›</a:t>
            </a:fld>
            <a:endParaRPr lang="en-US" dirty="0"/>
          </a:p>
        </p:txBody>
      </p:sp>
    </p:spTree>
    <p:extLst>
      <p:ext uri="{BB962C8B-B14F-4D97-AF65-F5344CB8AC3E}">
        <p14:creationId xmlns:p14="http://schemas.microsoft.com/office/powerpoint/2010/main" val="3252119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810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37D50FB-03BA-4BFB-8B68-69E17293FDFF}" type="slidenum">
              <a:rPr lang="en-US"/>
              <a:pPr>
                <a:defRPr/>
              </a:pPr>
              <a:t>‹#›</a:t>
            </a:fld>
            <a:endParaRPr lang="en-US" dirty="0"/>
          </a:p>
        </p:txBody>
      </p:sp>
    </p:spTree>
    <p:extLst>
      <p:ext uri="{BB962C8B-B14F-4D97-AF65-F5344CB8AC3E}">
        <p14:creationId xmlns:p14="http://schemas.microsoft.com/office/powerpoint/2010/main" val="272709545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D634BC-EEB5-44B8-8676-3D24F979123E}" type="datetimeFigureOut">
              <a:rPr lang="en-US" smtClean="0"/>
              <a:t>4/6/26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4F51AE-80B7-495E-A476-D35F08D02AF4}" type="slidenum">
              <a:rPr lang="en-US" smtClean="0"/>
              <a:t>‹#›</a:t>
            </a:fld>
            <a:endParaRPr lang="en-US" dirty="0"/>
          </a:p>
        </p:txBody>
      </p:sp>
    </p:spTree>
    <p:extLst>
      <p:ext uri="{BB962C8B-B14F-4D97-AF65-F5344CB8AC3E}">
        <p14:creationId xmlns:p14="http://schemas.microsoft.com/office/powerpoint/2010/main" val="390699186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676400" y="381000"/>
            <a:ext cx="6629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754188"/>
            <a:ext cx="7772400" cy="41132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ea typeface="+mn-ea"/>
                <a:cs typeface="+mn-cs"/>
              </a:defRPr>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ea typeface="+mn-ea"/>
                <a:cs typeface="+mn-cs"/>
              </a:defRPr>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B501DD88-77DD-4AFF-9603-9066DB7992EA}" type="slidenum">
              <a:rPr lang="en-US"/>
              <a:pPr>
                <a:defRPr/>
              </a:pPr>
              <a:t>‹#›</a:t>
            </a:fld>
            <a:endParaRPr lang="en-US" dirty="0"/>
          </a:p>
        </p:txBody>
      </p:sp>
      <p:pic>
        <p:nvPicPr>
          <p:cNvPr id="1031" name="Picture 7" descr="LOGO (Copy 1)"/>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609600" y="304800"/>
            <a:ext cx="1009650" cy="1219200"/>
          </a:xfrm>
          <a:prstGeom prst="rect">
            <a:avLst/>
          </a:prstGeom>
          <a:noFill/>
          <a:ln w="9525">
            <a:noFill/>
            <a:miter lim="800000"/>
            <a:headEnd/>
            <a:tailEnd/>
          </a:ln>
        </p:spPr>
      </p:pic>
      <p:sp>
        <p:nvSpPr>
          <p:cNvPr id="1032" name="Line 8"/>
          <p:cNvSpPr>
            <a:spLocks noChangeShapeType="1"/>
          </p:cNvSpPr>
          <p:nvPr/>
        </p:nvSpPr>
        <p:spPr bwMode="auto">
          <a:xfrm>
            <a:off x="652463" y="1524000"/>
            <a:ext cx="8001000" cy="0"/>
          </a:xfrm>
          <a:prstGeom prst="line">
            <a:avLst/>
          </a:prstGeom>
          <a:noFill/>
          <a:ln w="19050">
            <a:solidFill>
              <a:srgbClr val="2E2E50"/>
            </a:solidFill>
            <a:round/>
            <a:headEnd/>
            <a:tailEnd/>
          </a:ln>
          <a:effectLst/>
        </p:spPr>
        <p:txBody>
          <a:bodyPr/>
          <a:lstStyle/>
          <a:p>
            <a:pPr>
              <a:defRPr/>
            </a:pPr>
            <a:endParaRPr lang="en-US" dirty="0">
              <a:latin typeface="Times New Roman" charset="0"/>
              <a:ea typeface="+mn-ea"/>
            </a:endParaRPr>
          </a:p>
        </p:txBody>
      </p:sp>
    </p:spTree>
    <p:extLst>
      <p:ext uri="{BB962C8B-B14F-4D97-AF65-F5344CB8AC3E}">
        <p14:creationId xmlns:p14="http://schemas.microsoft.com/office/powerpoint/2010/main" val="351042902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hf hdr="0" ftr="0" dt="0"/>
  <p:txStyles>
    <p:titleStyle>
      <a:lvl1pPr algn="l" rtl="0" eaLnBrk="0" fontAlgn="base" hangingPunct="0">
        <a:spcBef>
          <a:spcPct val="0"/>
        </a:spcBef>
        <a:spcAft>
          <a:spcPct val="0"/>
        </a:spcAft>
        <a:defRPr sz="4400" i="1">
          <a:solidFill>
            <a:srgbClr val="A50021"/>
          </a:solidFill>
          <a:latin typeface="+mj-lt"/>
          <a:ea typeface="ＭＳ Ｐゴシック" pitchFamily="29" charset="-128"/>
          <a:cs typeface="ＭＳ Ｐゴシック" pitchFamily="29" charset="-128"/>
        </a:defRPr>
      </a:lvl1pPr>
      <a:lvl2pPr algn="l" rtl="0" eaLnBrk="0" fontAlgn="base" hangingPunct="0">
        <a:spcBef>
          <a:spcPct val="0"/>
        </a:spcBef>
        <a:spcAft>
          <a:spcPct val="0"/>
        </a:spcAft>
        <a:defRPr sz="4400" i="1">
          <a:solidFill>
            <a:srgbClr val="A50021"/>
          </a:solidFill>
          <a:latin typeface="Arial" charset="0"/>
          <a:ea typeface="ＭＳ Ｐゴシック" pitchFamily="29" charset="-128"/>
          <a:cs typeface="ＭＳ Ｐゴシック" pitchFamily="29" charset="-128"/>
        </a:defRPr>
      </a:lvl2pPr>
      <a:lvl3pPr algn="l" rtl="0" eaLnBrk="0" fontAlgn="base" hangingPunct="0">
        <a:spcBef>
          <a:spcPct val="0"/>
        </a:spcBef>
        <a:spcAft>
          <a:spcPct val="0"/>
        </a:spcAft>
        <a:defRPr sz="4400" i="1">
          <a:solidFill>
            <a:srgbClr val="A50021"/>
          </a:solidFill>
          <a:latin typeface="Arial" charset="0"/>
          <a:ea typeface="ＭＳ Ｐゴシック" pitchFamily="29" charset="-128"/>
          <a:cs typeface="ＭＳ Ｐゴシック" pitchFamily="29" charset="-128"/>
        </a:defRPr>
      </a:lvl3pPr>
      <a:lvl4pPr algn="l" rtl="0" eaLnBrk="0" fontAlgn="base" hangingPunct="0">
        <a:spcBef>
          <a:spcPct val="0"/>
        </a:spcBef>
        <a:spcAft>
          <a:spcPct val="0"/>
        </a:spcAft>
        <a:defRPr sz="4400" i="1">
          <a:solidFill>
            <a:srgbClr val="A50021"/>
          </a:solidFill>
          <a:latin typeface="Arial" charset="0"/>
          <a:ea typeface="ＭＳ Ｐゴシック" pitchFamily="29" charset="-128"/>
          <a:cs typeface="ＭＳ Ｐゴシック" pitchFamily="29" charset="-128"/>
        </a:defRPr>
      </a:lvl4pPr>
      <a:lvl5pPr algn="l" rtl="0" eaLnBrk="0" fontAlgn="base" hangingPunct="0">
        <a:spcBef>
          <a:spcPct val="0"/>
        </a:spcBef>
        <a:spcAft>
          <a:spcPct val="0"/>
        </a:spcAft>
        <a:defRPr sz="4400" i="1">
          <a:solidFill>
            <a:srgbClr val="A50021"/>
          </a:solidFill>
          <a:latin typeface="Arial" charset="0"/>
          <a:ea typeface="ＭＳ Ｐゴシック" pitchFamily="29" charset="-128"/>
          <a:cs typeface="ＭＳ Ｐゴシック" pitchFamily="29" charset="-128"/>
        </a:defRPr>
      </a:lvl5pPr>
      <a:lvl6pPr marL="457200" algn="l" rtl="0" fontAlgn="base">
        <a:spcBef>
          <a:spcPct val="0"/>
        </a:spcBef>
        <a:spcAft>
          <a:spcPct val="0"/>
        </a:spcAft>
        <a:defRPr sz="4400" i="1">
          <a:solidFill>
            <a:srgbClr val="A50021"/>
          </a:solidFill>
          <a:latin typeface="Arial" charset="0"/>
        </a:defRPr>
      </a:lvl6pPr>
      <a:lvl7pPr marL="914400" algn="l" rtl="0" fontAlgn="base">
        <a:spcBef>
          <a:spcPct val="0"/>
        </a:spcBef>
        <a:spcAft>
          <a:spcPct val="0"/>
        </a:spcAft>
        <a:defRPr sz="4400" i="1">
          <a:solidFill>
            <a:srgbClr val="A50021"/>
          </a:solidFill>
          <a:latin typeface="Arial" charset="0"/>
        </a:defRPr>
      </a:lvl7pPr>
      <a:lvl8pPr marL="1371600" algn="l" rtl="0" fontAlgn="base">
        <a:spcBef>
          <a:spcPct val="0"/>
        </a:spcBef>
        <a:spcAft>
          <a:spcPct val="0"/>
        </a:spcAft>
        <a:defRPr sz="4400" i="1">
          <a:solidFill>
            <a:srgbClr val="A50021"/>
          </a:solidFill>
          <a:latin typeface="Arial" charset="0"/>
        </a:defRPr>
      </a:lvl8pPr>
      <a:lvl9pPr marL="1828800" algn="l" rtl="0" fontAlgn="base">
        <a:spcBef>
          <a:spcPct val="0"/>
        </a:spcBef>
        <a:spcAft>
          <a:spcPct val="0"/>
        </a:spcAft>
        <a:defRPr sz="4400" i="1">
          <a:solidFill>
            <a:srgbClr val="A50021"/>
          </a:solidFill>
          <a:latin typeface="Arial" charset="0"/>
        </a:defRPr>
      </a:lvl9pPr>
    </p:titleStyle>
    <p:bodyStyle>
      <a:lvl1pPr marL="342900" indent="-342900" algn="l" rtl="0" eaLnBrk="0" fontAlgn="base" hangingPunct="0">
        <a:spcBef>
          <a:spcPct val="20000"/>
        </a:spcBef>
        <a:spcAft>
          <a:spcPct val="0"/>
        </a:spcAft>
        <a:buClr>
          <a:srgbClr val="2E2E50"/>
        </a:buClr>
        <a:buChar char="•"/>
        <a:defRPr sz="2800">
          <a:solidFill>
            <a:srgbClr val="2E2E50"/>
          </a:solidFill>
          <a:latin typeface="+mn-lt"/>
          <a:ea typeface="ＭＳ Ｐゴシック" pitchFamily="29" charset="-128"/>
          <a:cs typeface="ＭＳ Ｐゴシック" pitchFamily="29" charset="-128"/>
        </a:defRPr>
      </a:lvl1pPr>
      <a:lvl2pPr marL="742950" indent="-285750" algn="l" rtl="0" eaLnBrk="0" fontAlgn="base" hangingPunct="0">
        <a:spcBef>
          <a:spcPct val="20000"/>
        </a:spcBef>
        <a:spcAft>
          <a:spcPct val="0"/>
        </a:spcAft>
        <a:buClr>
          <a:srgbClr val="A50021"/>
        </a:buClr>
        <a:buChar char="–"/>
        <a:defRPr sz="2400">
          <a:solidFill>
            <a:srgbClr val="2E2E50"/>
          </a:solidFill>
          <a:latin typeface="+mn-lt"/>
          <a:ea typeface="ＭＳ Ｐゴシック" pitchFamily="29" charset="-128"/>
        </a:defRPr>
      </a:lvl2pPr>
      <a:lvl3pPr marL="1143000" indent="-228600" algn="l" rtl="0" eaLnBrk="0" fontAlgn="base" hangingPunct="0">
        <a:spcBef>
          <a:spcPct val="20000"/>
        </a:spcBef>
        <a:spcAft>
          <a:spcPct val="0"/>
        </a:spcAft>
        <a:buClr>
          <a:srgbClr val="2E2E50"/>
        </a:buClr>
        <a:buFont typeface="Wingdings" pitchFamily="-108" charset="2"/>
        <a:buChar char="§"/>
        <a:defRPr sz="2200">
          <a:solidFill>
            <a:srgbClr val="2E2E50"/>
          </a:solidFill>
          <a:latin typeface="+mn-lt"/>
          <a:ea typeface="ＭＳ Ｐゴシック" pitchFamily="29" charset="-128"/>
        </a:defRPr>
      </a:lvl3pPr>
      <a:lvl4pPr marL="1600200" indent="-228600" algn="l" rtl="0" eaLnBrk="0" fontAlgn="base" hangingPunct="0">
        <a:spcBef>
          <a:spcPct val="20000"/>
        </a:spcBef>
        <a:spcAft>
          <a:spcPct val="0"/>
        </a:spcAft>
        <a:buClr>
          <a:srgbClr val="A50021"/>
        </a:buClr>
        <a:buChar char="–"/>
        <a:defRPr>
          <a:solidFill>
            <a:srgbClr val="2E2E50"/>
          </a:solidFill>
          <a:latin typeface="+mn-lt"/>
          <a:ea typeface="ＭＳ Ｐゴシック" pitchFamily="29" charset="-128"/>
        </a:defRPr>
      </a:lvl4pPr>
      <a:lvl5pPr marL="2057400" indent="-228600" algn="l" rtl="0" eaLnBrk="0" fontAlgn="base" hangingPunct="0">
        <a:spcBef>
          <a:spcPct val="20000"/>
        </a:spcBef>
        <a:spcAft>
          <a:spcPct val="0"/>
        </a:spcAft>
        <a:buChar char="»"/>
        <a:defRPr sz="1600">
          <a:solidFill>
            <a:srgbClr val="2E2E50"/>
          </a:solidFill>
          <a:latin typeface="+mn-lt"/>
          <a:ea typeface="ＭＳ Ｐゴシック" pitchFamily="29" charset="-128"/>
        </a:defRPr>
      </a:lvl5pPr>
      <a:lvl6pPr marL="2514600" indent="-228600" algn="l" rtl="0" fontAlgn="base">
        <a:spcBef>
          <a:spcPct val="20000"/>
        </a:spcBef>
        <a:spcAft>
          <a:spcPct val="0"/>
        </a:spcAft>
        <a:buChar char="»"/>
        <a:defRPr sz="1600">
          <a:solidFill>
            <a:srgbClr val="2E2E50"/>
          </a:solidFill>
          <a:latin typeface="+mn-lt"/>
        </a:defRPr>
      </a:lvl6pPr>
      <a:lvl7pPr marL="2971800" indent="-228600" algn="l" rtl="0" fontAlgn="base">
        <a:spcBef>
          <a:spcPct val="20000"/>
        </a:spcBef>
        <a:spcAft>
          <a:spcPct val="0"/>
        </a:spcAft>
        <a:buChar char="»"/>
        <a:defRPr sz="1600">
          <a:solidFill>
            <a:srgbClr val="2E2E50"/>
          </a:solidFill>
          <a:latin typeface="+mn-lt"/>
        </a:defRPr>
      </a:lvl7pPr>
      <a:lvl8pPr marL="3429000" indent="-228600" algn="l" rtl="0" fontAlgn="base">
        <a:spcBef>
          <a:spcPct val="20000"/>
        </a:spcBef>
        <a:spcAft>
          <a:spcPct val="0"/>
        </a:spcAft>
        <a:buChar char="»"/>
        <a:defRPr sz="1600">
          <a:solidFill>
            <a:srgbClr val="2E2E50"/>
          </a:solidFill>
          <a:latin typeface="+mn-lt"/>
        </a:defRPr>
      </a:lvl8pPr>
      <a:lvl9pPr marL="3886200" indent="-228600" algn="l" rtl="0" fontAlgn="base">
        <a:spcBef>
          <a:spcPct val="20000"/>
        </a:spcBef>
        <a:spcAft>
          <a:spcPct val="0"/>
        </a:spcAft>
        <a:buChar char="»"/>
        <a:defRPr sz="1600">
          <a:solidFill>
            <a:srgbClr val="2E2E5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clinton@isalliance.org"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www.isalliance.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4.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2057400" y="4343400"/>
            <a:ext cx="4114800" cy="1752600"/>
          </a:xfrm>
          <a:prstGeom prst="rect">
            <a:avLst/>
          </a:prstGeom>
          <a:noFill/>
          <a:ln w="9525">
            <a:noFill/>
            <a:miter lim="800000"/>
            <a:headEnd/>
            <a:tailEnd/>
          </a:ln>
        </p:spPr>
        <p:txBody>
          <a:bodyPr/>
          <a:lstStyle/>
          <a:p>
            <a:pPr algn="r">
              <a:spcBef>
                <a:spcPct val="20000"/>
              </a:spcBef>
              <a:buClr>
                <a:srgbClr val="2E2E50"/>
              </a:buClr>
            </a:pPr>
            <a:endParaRPr lang="en-US" sz="2000" dirty="0">
              <a:solidFill>
                <a:srgbClr val="2E2E50"/>
              </a:solidFill>
              <a:latin typeface="Tw Cen MT" pitchFamily="-108" charset="-18"/>
            </a:endParaRPr>
          </a:p>
        </p:txBody>
      </p:sp>
      <p:sp>
        <p:nvSpPr>
          <p:cNvPr id="29699" name="Rectangle 3"/>
          <p:cNvSpPr>
            <a:spLocks noGrp="1" noChangeArrowheads="1"/>
          </p:cNvSpPr>
          <p:nvPr>
            <p:ph type="subTitle" idx="4294967295"/>
          </p:nvPr>
        </p:nvSpPr>
        <p:spPr>
          <a:xfrm>
            <a:off x="1384300" y="3579341"/>
            <a:ext cx="6102350" cy="3048000"/>
          </a:xfrm>
          <a:noFill/>
        </p:spPr>
        <p:txBody>
          <a:bodyPr>
            <a:normAutofit fontScale="77500" lnSpcReduction="20000"/>
          </a:bodyPr>
          <a:lstStyle/>
          <a:p>
            <a:pPr marL="0" indent="0" algn="ctr">
              <a:buNone/>
            </a:pPr>
            <a:r>
              <a:rPr lang="en-US" sz="2200" dirty="0"/>
              <a:t>For information about membership opportunities, please contact: </a:t>
            </a:r>
          </a:p>
          <a:p>
            <a:pPr marL="0" indent="0" algn="ctr">
              <a:buNone/>
            </a:pPr>
            <a:endParaRPr lang="en-US" sz="3400" b="1" dirty="0"/>
          </a:p>
          <a:p>
            <a:pPr marL="0" indent="0" algn="ctr">
              <a:buNone/>
            </a:pPr>
            <a:r>
              <a:rPr lang="en-US" sz="3400" b="1" dirty="0"/>
              <a:t>Larry Clinton</a:t>
            </a:r>
          </a:p>
          <a:p>
            <a:pPr marL="0" indent="0" algn="ctr">
              <a:buNone/>
            </a:pPr>
            <a:r>
              <a:rPr lang="en-US" dirty="0"/>
              <a:t>President &amp; CEO</a:t>
            </a:r>
          </a:p>
          <a:p>
            <a:pPr marL="0" indent="0" algn="ctr">
              <a:buNone/>
            </a:pPr>
            <a:r>
              <a:rPr lang="en-US" u="sng" dirty="0">
                <a:hlinkClick r:id="rId3"/>
              </a:rPr>
              <a:t>lclinton@isalliance.org</a:t>
            </a:r>
            <a:endParaRPr lang="en-US" dirty="0"/>
          </a:p>
          <a:p>
            <a:pPr marL="0" indent="0" algn="ctr">
              <a:buNone/>
            </a:pPr>
            <a:r>
              <a:rPr lang="en-US" dirty="0"/>
              <a:t>(703) 907-7028</a:t>
            </a:r>
          </a:p>
          <a:p>
            <a:pPr marL="0" indent="0" algn="ctr">
              <a:buNone/>
            </a:pPr>
            <a:endParaRPr lang="en-US" sz="200" dirty="0"/>
          </a:p>
          <a:p>
            <a:pPr marL="0" indent="0" algn="ctr">
              <a:buNone/>
            </a:pPr>
            <a:endParaRPr lang="en-US" sz="300" dirty="0"/>
          </a:p>
          <a:p>
            <a:pPr marL="0" indent="0" algn="ctr">
              <a:buNone/>
            </a:pPr>
            <a:r>
              <a:rPr lang="en-US" sz="2200" dirty="0"/>
              <a:t>For more information about the Internet Security Alliance, please visit </a:t>
            </a:r>
            <a:r>
              <a:rPr lang="en-US" sz="2200" u="sng" dirty="0">
                <a:hlinkClick r:id="rId4"/>
              </a:rPr>
              <a:t>www.isalliance.org</a:t>
            </a:r>
            <a:r>
              <a:rPr lang="en-US" sz="2200" dirty="0"/>
              <a:t> </a:t>
            </a:r>
          </a:p>
          <a:p>
            <a:pPr marL="0" indent="0" algn="r">
              <a:lnSpc>
                <a:spcPct val="80000"/>
              </a:lnSpc>
              <a:buNone/>
            </a:pPr>
            <a:endParaRPr lang="en-US" dirty="0">
              <a:ea typeface="ＭＳ Ｐゴシック" pitchFamily="-108" charset="-128"/>
            </a:endParaRPr>
          </a:p>
        </p:txBody>
      </p:sp>
      <p:sp>
        <p:nvSpPr>
          <p:cNvPr id="29700" name="Line 4"/>
          <p:cNvSpPr>
            <a:spLocks noChangeShapeType="1"/>
          </p:cNvSpPr>
          <p:nvPr/>
        </p:nvSpPr>
        <p:spPr bwMode="auto">
          <a:xfrm>
            <a:off x="304800" y="3352800"/>
            <a:ext cx="8458200" cy="0"/>
          </a:xfrm>
          <a:prstGeom prst="line">
            <a:avLst/>
          </a:prstGeom>
          <a:noFill/>
          <a:ln w="57150">
            <a:solidFill>
              <a:srgbClr val="2E2E50"/>
            </a:solidFill>
            <a:round/>
            <a:headEnd/>
            <a:tailEnd/>
          </a:ln>
        </p:spPr>
        <p:txBody>
          <a:bodyPr/>
          <a:lstStyle/>
          <a:p>
            <a:endParaRPr lang="en-US" dirty="0"/>
          </a:p>
        </p:txBody>
      </p:sp>
    </p:spTree>
    <p:extLst>
      <p:ext uri="{BB962C8B-B14F-4D97-AF65-F5344CB8AC3E}">
        <p14:creationId xmlns:p14="http://schemas.microsoft.com/office/powerpoint/2010/main" val="123416358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C7374-CEB2-9621-3BC0-18127E413B7D}"/>
              </a:ext>
            </a:extLst>
          </p:cNvPr>
          <p:cNvSpPr>
            <a:spLocks noGrp="1"/>
          </p:cNvSpPr>
          <p:nvPr>
            <p:ph type="title"/>
          </p:nvPr>
        </p:nvSpPr>
        <p:spPr/>
        <p:txBody>
          <a:bodyPr/>
          <a:lstStyle/>
          <a:p>
            <a:r>
              <a:rPr lang="en-US" dirty="0"/>
              <a:t>     ISA 2001-2026</a:t>
            </a:r>
          </a:p>
        </p:txBody>
      </p:sp>
      <p:sp>
        <p:nvSpPr>
          <p:cNvPr id="3" name="Content Placeholder 2">
            <a:extLst>
              <a:ext uri="{FF2B5EF4-FFF2-40B4-BE49-F238E27FC236}">
                <a16:creationId xmlns:a16="http://schemas.microsoft.com/office/drawing/2014/main" id="{72382750-5D4F-2175-027D-3451D2F98433}"/>
              </a:ext>
            </a:extLst>
          </p:cNvPr>
          <p:cNvSpPr>
            <a:spLocks noGrp="1"/>
          </p:cNvSpPr>
          <p:nvPr>
            <p:ph idx="1"/>
          </p:nvPr>
        </p:nvSpPr>
        <p:spPr/>
        <p:txBody>
          <a:bodyPr/>
          <a:lstStyle/>
          <a:p>
            <a:r>
              <a:rPr lang="en-US" dirty="0"/>
              <a:t>Picture of 25</a:t>
            </a:r>
            <a:r>
              <a:rPr lang="en-US" baseline="30000" dirty="0"/>
              <a:t>th</a:t>
            </a:r>
            <a:r>
              <a:rPr lang="en-US" dirty="0"/>
              <a:t> anniversary logo</a:t>
            </a:r>
          </a:p>
          <a:p>
            <a:endParaRPr lang="en-US" dirty="0"/>
          </a:p>
          <a:p>
            <a:r>
              <a:rPr lang="en-US" dirty="0"/>
              <a:t>Also we need to </a:t>
            </a:r>
            <a:r>
              <a:rPr lang="en-US" dirty="0" err="1"/>
              <a:t>discusss</a:t>
            </a:r>
            <a:r>
              <a:rPr lang="en-US" dirty="0"/>
              <a:t> getting  video of all board attendees with congrats to ISA </a:t>
            </a:r>
            <a:r>
              <a:rPr lang="en-US" dirty="0" err="1"/>
              <a:t>messager</a:t>
            </a:r>
            <a:endParaRPr lang="en-US" dirty="0"/>
          </a:p>
        </p:txBody>
      </p:sp>
      <p:sp>
        <p:nvSpPr>
          <p:cNvPr id="4" name="Slide Number Placeholder 3">
            <a:extLst>
              <a:ext uri="{FF2B5EF4-FFF2-40B4-BE49-F238E27FC236}">
                <a16:creationId xmlns:a16="http://schemas.microsoft.com/office/drawing/2014/main" id="{A96BB9BB-7830-0B6B-7CBC-861BF11FE816}"/>
              </a:ext>
            </a:extLst>
          </p:cNvPr>
          <p:cNvSpPr>
            <a:spLocks noGrp="1"/>
          </p:cNvSpPr>
          <p:nvPr>
            <p:ph type="sldNum" sz="quarter" idx="12"/>
          </p:nvPr>
        </p:nvSpPr>
        <p:spPr/>
        <p:txBody>
          <a:bodyPr/>
          <a:lstStyle/>
          <a:p>
            <a:pPr>
              <a:defRPr/>
            </a:pPr>
            <a:fld id="{C522B91E-BBDA-47B2-820B-E760F49CA9FF}" type="slidenum">
              <a:rPr lang="en-US" smtClean="0"/>
              <a:pPr>
                <a:defRPr/>
              </a:pPr>
              <a:t>2</a:t>
            </a:fld>
            <a:endParaRPr lang="en-US" dirty="0"/>
          </a:p>
        </p:txBody>
      </p:sp>
    </p:spTree>
    <p:extLst>
      <p:ext uri="{BB962C8B-B14F-4D97-AF65-F5344CB8AC3E}">
        <p14:creationId xmlns:p14="http://schemas.microsoft.com/office/powerpoint/2010/main" val="425645976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A20B1-9342-16CF-AF40-126B7A285F2C}"/>
              </a:ext>
            </a:extLst>
          </p:cNvPr>
          <p:cNvSpPr>
            <a:spLocks noGrp="1"/>
          </p:cNvSpPr>
          <p:nvPr>
            <p:ph type="title"/>
          </p:nvPr>
        </p:nvSpPr>
        <p:spPr/>
        <p:txBody>
          <a:bodyPr/>
          <a:lstStyle/>
          <a:p>
            <a:r>
              <a:rPr lang="en-US" dirty="0"/>
              <a:t>ISA MISSION AND GOALS</a:t>
            </a:r>
          </a:p>
        </p:txBody>
      </p:sp>
      <p:sp>
        <p:nvSpPr>
          <p:cNvPr id="3" name="Content Placeholder 2">
            <a:extLst>
              <a:ext uri="{FF2B5EF4-FFF2-40B4-BE49-F238E27FC236}">
                <a16:creationId xmlns:a16="http://schemas.microsoft.com/office/drawing/2014/main" id="{E6459A8E-9655-C719-17B2-ECF0F0EC1609}"/>
              </a:ext>
            </a:extLst>
          </p:cNvPr>
          <p:cNvSpPr>
            <a:spLocks noGrp="1"/>
          </p:cNvSpPr>
          <p:nvPr>
            <p:ph idx="1"/>
          </p:nvPr>
        </p:nvSpPr>
        <p:spPr/>
        <p:txBody>
          <a:bodyPr/>
          <a:lstStyle/>
          <a:p>
            <a:pPr marL="0" indent="0">
              <a:buNone/>
            </a:pPr>
            <a:r>
              <a:rPr lang="en-US" sz="2400" b="1" dirty="0">
                <a:solidFill>
                  <a:srgbClr val="8E2024"/>
                </a:solidFill>
                <a:ea typeface="+mn-lt"/>
                <a:cs typeface="+mn-lt"/>
              </a:rPr>
              <a:t>MISSION</a:t>
            </a:r>
            <a:r>
              <a:rPr lang="en-US" sz="2400" dirty="0">
                <a:ea typeface="+mn-lt"/>
                <a:cs typeface="+mn-lt"/>
              </a:rPr>
              <a:t>: To integrate advanced technology with economics and public policy to create a sustained system of cyber security </a:t>
            </a:r>
            <a:endParaRPr lang="en-US" sz="2400" dirty="0">
              <a:cs typeface="Calibri"/>
            </a:endParaRPr>
          </a:p>
          <a:p>
            <a:pPr marL="0" indent="0">
              <a:buNone/>
            </a:pPr>
            <a:r>
              <a:rPr lang="en-US" sz="2400" b="1" dirty="0">
                <a:solidFill>
                  <a:srgbClr val="8E2024"/>
                </a:solidFill>
                <a:ea typeface="+mn-lt"/>
                <a:cs typeface="+mn-lt"/>
              </a:rPr>
              <a:t>GOALS </a:t>
            </a:r>
            <a:endParaRPr lang="en-US" sz="2400" b="1" dirty="0">
              <a:solidFill>
                <a:srgbClr val="8E2024"/>
              </a:solidFill>
              <a:cs typeface="Calibri" panose="020F0502020204030204"/>
            </a:endParaRPr>
          </a:p>
          <a:p>
            <a:r>
              <a:rPr lang="en-US" sz="2400" dirty="0">
                <a:ea typeface="+mn-lt"/>
                <a:cs typeface="+mn-lt"/>
              </a:rPr>
              <a:t>To provide thorough leadership on cybersecurity for government and industry </a:t>
            </a:r>
            <a:endParaRPr lang="en-US" sz="2400" dirty="0">
              <a:cs typeface="Calibri"/>
            </a:endParaRPr>
          </a:p>
          <a:p>
            <a:r>
              <a:rPr lang="en-US" sz="2400" dirty="0">
                <a:ea typeface="+mn-lt"/>
                <a:cs typeface="+mn-lt"/>
              </a:rPr>
              <a:t>To advocate for effective cybersecurity public policy </a:t>
            </a:r>
            <a:endParaRPr lang="en-US" sz="2400" dirty="0">
              <a:cs typeface="Calibri"/>
            </a:endParaRPr>
          </a:p>
          <a:p>
            <a:r>
              <a:rPr lang="en-US" sz="2400" dirty="0">
                <a:ea typeface="+mn-lt"/>
                <a:cs typeface="+mn-lt"/>
              </a:rPr>
              <a:t>To promote the use of effective standards, practices and technology for cybersecurity </a:t>
            </a:r>
            <a:endParaRPr lang="en-US" sz="2400" dirty="0">
              <a:cs typeface="Calibri"/>
            </a:endParaRPr>
          </a:p>
          <a:p>
            <a:r>
              <a:rPr lang="en-US" sz="2400" dirty="0">
                <a:ea typeface="+mn-lt"/>
                <a:cs typeface="+mn-lt"/>
              </a:rPr>
              <a:t>To keep the ISA, as an institution, strong </a:t>
            </a:r>
            <a:endParaRPr lang="en-US" sz="2400" dirty="0"/>
          </a:p>
          <a:p>
            <a:endParaRPr lang="en-US" dirty="0"/>
          </a:p>
        </p:txBody>
      </p:sp>
      <p:sp>
        <p:nvSpPr>
          <p:cNvPr id="4" name="Slide Number Placeholder 3">
            <a:extLst>
              <a:ext uri="{FF2B5EF4-FFF2-40B4-BE49-F238E27FC236}">
                <a16:creationId xmlns:a16="http://schemas.microsoft.com/office/drawing/2014/main" id="{FE90565A-FA93-D015-9648-AD28DBFCD42B}"/>
              </a:ext>
            </a:extLst>
          </p:cNvPr>
          <p:cNvSpPr>
            <a:spLocks noGrp="1"/>
          </p:cNvSpPr>
          <p:nvPr>
            <p:ph type="sldNum" sz="quarter" idx="12"/>
          </p:nvPr>
        </p:nvSpPr>
        <p:spPr/>
        <p:txBody>
          <a:bodyPr/>
          <a:lstStyle/>
          <a:p>
            <a:pPr>
              <a:defRPr/>
            </a:pPr>
            <a:fld id="{C522B91E-BBDA-47B2-820B-E760F49CA9FF}" type="slidenum">
              <a:rPr lang="en-US" smtClean="0"/>
              <a:pPr>
                <a:defRPr/>
              </a:pPr>
              <a:t>3</a:t>
            </a:fld>
            <a:endParaRPr lang="en-US" dirty="0"/>
          </a:p>
        </p:txBody>
      </p:sp>
    </p:spTree>
    <p:extLst>
      <p:ext uri="{BB962C8B-B14F-4D97-AF65-F5344CB8AC3E}">
        <p14:creationId xmlns:p14="http://schemas.microsoft.com/office/powerpoint/2010/main" val="235564369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9BA1A-F9F1-16BF-A498-A6F4C573CBFB}"/>
              </a:ext>
            </a:extLst>
          </p:cNvPr>
          <p:cNvSpPr>
            <a:spLocks noGrp="1"/>
          </p:cNvSpPr>
          <p:nvPr>
            <p:ph type="title"/>
          </p:nvPr>
        </p:nvSpPr>
        <p:spPr/>
        <p:txBody>
          <a:bodyPr/>
          <a:lstStyle/>
          <a:p>
            <a:r>
              <a:rPr lang="en-US" dirty="0"/>
              <a:t>ISA HISTORY AWARDS</a:t>
            </a:r>
          </a:p>
        </p:txBody>
      </p:sp>
      <p:sp>
        <p:nvSpPr>
          <p:cNvPr id="3" name="Content Placeholder 2">
            <a:extLst>
              <a:ext uri="{FF2B5EF4-FFF2-40B4-BE49-F238E27FC236}">
                <a16:creationId xmlns:a16="http://schemas.microsoft.com/office/drawing/2014/main" id="{E8152B87-AE74-6605-059C-0096A9ABAD78}"/>
              </a:ext>
            </a:extLst>
          </p:cNvPr>
          <p:cNvSpPr>
            <a:spLocks noGrp="1"/>
          </p:cNvSpPr>
          <p:nvPr>
            <p:ph idx="1"/>
          </p:nvPr>
        </p:nvSpPr>
        <p:spPr/>
        <p:txBody>
          <a:bodyPr/>
          <a:lstStyle/>
          <a:p>
            <a:r>
              <a:rPr lang="en-US" dirty="0"/>
              <a:t>Septate slide for 4 Corporate 100 awards</a:t>
            </a:r>
          </a:p>
          <a:p>
            <a:endParaRPr lang="en-US" dirty="0"/>
          </a:p>
          <a:p>
            <a:r>
              <a:rPr lang="en-US" dirty="0"/>
              <a:t>Septate slide for 4 Four Reed Awards</a:t>
            </a:r>
          </a:p>
          <a:p>
            <a:endParaRPr lang="en-US" dirty="0"/>
          </a:p>
          <a:p>
            <a:r>
              <a:rPr lang="en-US" dirty="0"/>
              <a:t>Septate slide for 4 Challenge Medal</a:t>
            </a:r>
          </a:p>
          <a:p>
            <a:endParaRPr lang="en-US" dirty="0"/>
          </a:p>
          <a:p>
            <a:r>
              <a:rPr lang="en-US" dirty="0"/>
              <a:t>Septate slide for 4 Choice </a:t>
            </a:r>
          </a:p>
        </p:txBody>
      </p:sp>
      <p:sp>
        <p:nvSpPr>
          <p:cNvPr id="4" name="Slide Number Placeholder 3">
            <a:extLst>
              <a:ext uri="{FF2B5EF4-FFF2-40B4-BE49-F238E27FC236}">
                <a16:creationId xmlns:a16="http://schemas.microsoft.com/office/drawing/2014/main" id="{B63F7E7D-6955-3695-CFEB-DA6564199CC0}"/>
              </a:ext>
            </a:extLst>
          </p:cNvPr>
          <p:cNvSpPr>
            <a:spLocks noGrp="1"/>
          </p:cNvSpPr>
          <p:nvPr>
            <p:ph type="sldNum" sz="quarter" idx="12"/>
          </p:nvPr>
        </p:nvSpPr>
        <p:spPr/>
        <p:txBody>
          <a:bodyPr/>
          <a:lstStyle/>
          <a:p>
            <a:pPr>
              <a:defRPr/>
            </a:pPr>
            <a:fld id="{C522B91E-BBDA-47B2-820B-E760F49CA9FF}" type="slidenum">
              <a:rPr lang="en-US" smtClean="0"/>
              <a:pPr>
                <a:defRPr/>
              </a:pPr>
              <a:t>4</a:t>
            </a:fld>
            <a:endParaRPr lang="en-US" dirty="0"/>
          </a:p>
        </p:txBody>
      </p:sp>
    </p:spTree>
    <p:extLst>
      <p:ext uri="{BB962C8B-B14F-4D97-AF65-F5344CB8AC3E}">
        <p14:creationId xmlns:p14="http://schemas.microsoft.com/office/powerpoint/2010/main" val="20968636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18351-CACC-C97A-5B1E-148B515A0457}"/>
              </a:ext>
            </a:extLst>
          </p:cNvPr>
          <p:cNvSpPr>
            <a:spLocks noGrp="1"/>
          </p:cNvSpPr>
          <p:nvPr>
            <p:ph type="title"/>
          </p:nvPr>
        </p:nvSpPr>
        <p:spPr>
          <a:xfrm>
            <a:off x="1643332" y="152401"/>
            <a:ext cx="6602310" cy="1371600"/>
          </a:xfrm>
        </p:spPr>
        <p:txBody>
          <a:bodyPr vert="horz" wrap="square" lIns="68580" tIns="34290" rIns="68580" bIns="34290" numCol="1" anchor="t" anchorCtr="0" compatLnSpc="1">
            <a:prstTxWarp prst="textNoShape">
              <a:avLst/>
            </a:prstTxWarp>
          </a:bodyPr>
          <a:lstStyle/>
          <a:p>
            <a:r>
              <a:rPr lang="en-US" dirty="0">
                <a:ea typeface="ＭＳ Ｐゴシック"/>
              </a:rPr>
              <a:t>ISA THOUGHT LEADERSHIP &amp; POLICY </a:t>
            </a:r>
          </a:p>
        </p:txBody>
      </p:sp>
      <p:sp>
        <p:nvSpPr>
          <p:cNvPr id="4" name="Slide Number Placeholder 3">
            <a:extLst>
              <a:ext uri="{FF2B5EF4-FFF2-40B4-BE49-F238E27FC236}">
                <a16:creationId xmlns:a16="http://schemas.microsoft.com/office/drawing/2014/main" id="{E666F464-4CB3-1DAD-567C-2D12E4E3DD24}"/>
              </a:ext>
            </a:extLst>
          </p:cNvPr>
          <p:cNvSpPr>
            <a:spLocks noGrp="1"/>
          </p:cNvSpPr>
          <p:nvPr>
            <p:ph type="sldNum" sz="quarter" idx="12"/>
          </p:nvPr>
        </p:nvSpPr>
        <p:spPr/>
        <p:txBody>
          <a:bodyPr/>
          <a:lstStyle/>
          <a:p>
            <a:pPr>
              <a:defRPr/>
            </a:pPr>
            <a:fld id="{C522B91E-BBDA-47B2-820B-E760F49CA9FF}" type="slidenum">
              <a:rPr lang="en-US" smtClean="0"/>
              <a:pPr>
                <a:defRPr/>
              </a:pPr>
              <a:t>5</a:t>
            </a:fld>
            <a:endParaRPr lang="en-US" dirty="0"/>
          </a:p>
        </p:txBody>
      </p:sp>
      <p:pic>
        <p:nvPicPr>
          <p:cNvPr id="8" name="Content Placeholder 7">
            <a:extLst>
              <a:ext uri="{FF2B5EF4-FFF2-40B4-BE49-F238E27FC236}">
                <a16:creationId xmlns:a16="http://schemas.microsoft.com/office/drawing/2014/main" id="{16CEA957-C256-AA34-8192-AC5143124EB8}"/>
              </a:ext>
            </a:extLst>
          </p:cNvPr>
          <p:cNvPicPr>
            <a:picLocks noGrp="1" noChangeAspect="1"/>
          </p:cNvPicPr>
          <p:nvPr>
            <p:ph idx="1"/>
          </p:nvPr>
        </p:nvPicPr>
        <p:blipFill>
          <a:blip r:embed="rId2"/>
          <a:stretch>
            <a:fillRect/>
          </a:stretch>
        </p:blipFill>
        <p:spPr>
          <a:xfrm>
            <a:off x="3453834" y="2226469"/>
            <a:ext cx="2516180" cy="3671888"/>
          </a:xfrm>
        </p:spPr>
      </p:pic>
    </p:spTree>
    <p:extLst>
      <p:ext uri="{BB962C8B-B14F-4D97-AF65-F5344CB8AC3E}">
        <p14:creationId xmlns:p14="http://schemas.microsoft.com/office/powerpoint/2010/main" val="8031252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B9C26-1790-3681-7889-F71B422926FF}"/>
              </a:ext>
            </a:extLst>
          </p:cNvPr>
          <p:cNvSpPr>
            <a:spLocks noGrp="1"/>
          </p:cNvSpPr>
          <p:nvPr>
            <p:ph type="title"/>
          </p:nvPr>
        </p:nvSpPr>
        <p:spPr/>
        <p:txBody>
          <a:bodyPr/>
          <a:lstStyle/>
          <a:p>
            <a:r>
              <a:rPr lang="en-US" dirty="0">
                <a:ea typeface="ＭＳ Ｐゴシック"/>
              </a:rPr>
              <a:t>ISA-NACD CYBER RISK HANDBOOK --2026</a:t>
            </a:r>
          </a:p>
        </p:txBody>
      </p:sp>
      <p:sp>
        <p:nvSpPr>
          <p:cNvPr id="4" name="Slide Number Placeholder 3">
            <a:extLst>
              <a:ext uri="{FF2B5EF4-FFF2-40B4-BE49-F238E27FC236}">
                <a16:creationId xmlns:a16="http://schemas.microsoft.com/office/drawing/2014/main" id="{BEE2434F-3C4A-B618-DC21-C0DF78011160}"/>
              </a:ext>
            </a:extLst>
          </p:cNvPr>
          <p:cNvSpPr>
            <a:spLocks noGrp="1"/>
          </p:cNvSpPr>
          <p:nvPr>
            <p:ph type="sldNum" sz="quarter" idx="12"/>
          </p:nvPr>
        </p:nvSpPr>
        <p:spPr/>
        <p:txBody>
          <a:bodyPr/>
          <a:lstStyle/>
          <a:p>
            <a:fld id="{CBD6F3D9-CB0A-EC4A-B202-12179FBC63BB}" type="slidenum">
              <a:rPr lang="en-US" smtClean="0"/>
              <a:t>6</a:t>
            </a:fld>
            <a:endParaRPr lang="en-US" dirty="0"/>
          </a:p>
        </p:txBody>
      </p:sp>
      <p:pic>
        <p:nvPicPr>
          <p:cNvPr id="7" name="Content Placeholder 6" descr="A picture containing text&#10;&#10;Description automatically generated">
            <a:extLst>
              <a:ext uri="{FF2B5EF4-FFF2-40B4-BE49-F238E27FC236}">
                <a16:creationId xmlns:a16="http://schemas.microsoft.com/office/drawing/2014/main" id="{CF4B225D-B5B2-45D6-C97F-129B60D313B9}"/>
              </a:ext>
            </a:extLst>
          </p:cNvPr>
          <p:cNvPicPr>
            <a:picLocks noGrp="1" noChangeAspect="1"/>
          </p:cNvPicPr>
          <p:nvPr>
            <p:ph idx="1"/>
          </p:nvPr>
        </p:nvPicPr>
        <p:blipFill>
          <a:blip r:embed="rId2"/>
          <a:stretch>
            <a:fillRect/>
          </a:stretch>
        </p:blipFill>
        <p:spPr>
          <a:xfrm>
            <a:off x="2991329" y="2226469"/>
            <a:ext cx="2844932" cy="3671888"/>
          </a:xfrm>
          <a:prstGeom prst="rect">
            <a:avLst/>
          </a:prstGeom>
          <a:noFill/>
          <a:ln>
            <a:solidFill>
              <a:schemeClr val="accent4"/>
            </a:solidFill>
          </a:ln>
        </p:spPr>
      </p:pic>
    </p:spTree>
    <p:extLst>
      <p:ext uri="{BB962C8B-B14F-4D97-AF65-F5344CB8AC3E}">
        <p14:creationId xmlns:p14="http://schemas.microsoft.com/office/powerpoint/2010/main" val="108717333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9E183-6799-4D6A-8D38-590D00BD36FB}"/>
              </a:ext>
            </a:extLst>
          </p:cNvPr>
          <p:cNvSpPr>
            <a:spLocks noGrp="1"/>
          </p:cNvSpPr>
          <p:nvPr>
            <p:ph type="title"/>
          </p:nvPr>
        </p:nvSpPr>
        <p:spPr>
          <a:xfrm>
            <a:off x="1676400" y="1180741"/>
            <a:ext cx="7164185" cy="819509"/>
          </a:xfrm>
        </p:spPr>
        <p:txBody>
          <a:bodyPr/>
          <a:lstStyle/>
          <a:p>
            <a:r>
              <a:rPr lang="en-US" sz="2100" b="1" i="0" dirty="0">
                <a:solidFill>
                  <a:srgbClr val="C00000"/>
                </a:solidFill>
                <a:latin typeface="Calibri Light" panose="020F0302020204030204" pitchFamily="34" charset="0"/>
                <a:cs typeface="Calibri Light" panose="020F0302020204030204" pitchFamily="34" charset="0"/>
              </a:rPr>
              <a:t>ISA Board of Directors Cyber Risk Handbooks – U.S., UK, Germany, Europe, Latin America and Japan</a:t>
            </a:r>
          </a:p>
        </p:txBody>
      </p:sp>
      <p:pic>
        <p:nvPicPr>
          <p:cNvPr id="5" name="Picture 4">
            <a:extLst>
              <a:ext uri="{FF2B5EF4-FFF2-40B4-BE49-F238E27FC236}">
                <a16:creationId xmlns:a16="http://schemas.microsoft.com/office/drawing/2014/main" id="{F129400C-56CC-453F-A5E0-A6BEEE986193}"/>
              </a:ext>
            </a:extLst>
          </p:cNvPr>
          <p:cNvPicPr>
            <a:picLocks noChangeAspect="1"/>
          </p:cNvPicPr>
          <p:nvPr/>
        </p:nvPicPr>
        <p:blipFill>
          <a:blip r:embed="rId2"/>
          <a:stretch>
            <a:fillRect/>
          </a:stretch>
        </p:blipFill>
        <p:spPr>
          <a:xfrm>
            <a:off x="3664421" y="2705253"/>
            <a:ext cx="1815158" cy="2211719"/>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381A057A-4705-4036-A114-B6760A693330}"/>
              </a:ext>
            </a:extLst>
          </p:cNvPr>
          <p:cNvPicPr>
            <a:picLocks noChangeAspect="1"/>
          </p:cNvPicPr>
          <p:nvPr/>
        </p:nvPicPr>
        <p:blipFill>
          <a:blip r:embed="rId3"/>
          <a:stretch>
            <a:fillRect/>
          </a:stretch>
        </p:blipFill>
        <p:spPr>
          <a:xfrm>
            <a:off x="6540376" y="2705253"/>
            <a:ext cx="1815158" cy="2211719"/>
          </a:xfrm>
          <a:prstGeom prst="rect">
            <a:avLst/>
          </a:prstGeom>
          <a:ln>
            <a:noFill/>
          </a:ln>
          <a:effectLst>
            <a:outerShdw blurRad="292100" dist="139700" dir="2700000" algn="tl" rotWithShape="0">
              <a:srgbClr val="333333">
                <a:alpha val="65000"/>
              </a:srgbClr>
            </a:outerShdw>
          </a:effectLst>
        </p:spPr>
      </p:pic>
      <p:pic>
        <p:nvPicPr>
          <p:cNvPr id="9" name="Content Placeholder 6">
            <a:extLst>
              <a:ext uri="{FF2B5EF4-FFF2-40B4-BE49-F238E27FC236}">
                <a16:creationId xmlns:a16="http://schemas.microsoft.com/office/drawing/2014/main" id="{78FADC01-1E8F-224F-8D81-964DCF5DCAA3}"/>
              </a:ext>
            </a:extLst>
          </p:cNvPr>
          <p:cNvPicPr>
            <a:picLocks noChangeAspect="1"/>
          </p:cNvPicPr>
          <p:nvPr/>
        </p:nvPicPr>
        <p:blipFill>
          <a:blip r:embed="rId4"/>
          <a:stretch>
            <a:fillRect/>
          </a:stretch>
        </p:blipFill>
        <p:spPr>
          <a:xfrm>
            <a:off x="701695" y="2707791"/>
            <a:ext cx="1702385" cy="2209181"/>
          </a:xfrm>
          <a:prstGeom prst="rect">
            <a:avLst/>
          </a:prstGeom>
          <a:ln>
            <a:noFill/>
          </a:ln>
          <a:effectLst>
            <a:outerShdw blurRad="292100" dist="139700" dir="2700000" algn="tl" rotWithShape="0">
              <a:srgbClr val="333333">
                <a:alpha val="65000"/>
              </a:srgbClr>
            </a:outerShdw>
          </a:effectLst>
        </p:spPr>
      </p:pic>
      <p:sp>
        <p:nvSpPr>
          <p:cNvPr id="10" name="Slide Number Placeholder 6">
            <a:extLst>
              <a:ext uri="{FF2B5EF4-FFF2-40B4-BE49-F238E27FC236}">
                <a16:creationId xmlns:a16="http://schemas.microsoft.com/office/drawing/2014/main" id="{FB7A7650-1588-4BB0-B04B-27EA148936D6}"/>
              </a:ext>
            </a:extLst>
          </p:cNvPr>
          <p:cNvSpPr>
            <a:spLocks noGrp="1"/>
          </p:cNvSpPr>
          <p:nvPr>
            <p:ph type="sldNum" sz="quarter" idx="12"/>
          </p:nvPr>
        </p:nvSpPr>
        <p:spPr>
          <a:xfrm>
            <a:off x="8132618" y="5624513"/>
            <a:ext cx="382732" cy="273844"/>
          </a:xfrm>
          <a:prstGeom prst="rect">
            <a:avLst/>
          </a:prstGeom>
        </p:spPr>
        <p:txBody>
          <a:bodyPr/>
          <a:lstStyle/>
          <a:p>
            <a:fld id="{CBD6F3D9-CB0A-EC4A-B202-12179FBC63BB}" type="slidenum">
              <a:rPr lang="en-US" sz="1200"/>
              <a:t>7</a:t>
            </a:fld>
            <a:endParaRPr lang="en-US" dirty="0"/>
          </a:p>
        </p:txBody>
      </p:sp>
    </p:spTree>
    <p:extLst>
      <p:ext uri="{BB962C8B-B14F-4D97-AF65-F5344CB8AC3E}">
        <p14:creationId xmlns:p14="http://schemas.microsoft.com/office/powerpoint/2010/main" val="18029252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9E183-6799-4D6A-8D38-590D00BD36FB}"/>
              </a:ext>
            </a:extLst>
          </p:cNvPr>
          <p:cNvSpPr>
            <a:spLocks noGrp="1"/>
          </p:cNvSpPr>
          <p:nvPr>
            <p:ph type="title"/>
          </p:nvPr>
        </p:nvSpPr>
        <p:spPr>
          <a:xfrm>
            <a:off x="1676400" y="1219560"/>
            <a:ext cx="7164185" cy="780691"/>
          </a:xfrm>
        </p:spPr>
        <p:txBody>
          <a:bodyPr/>
          <a:lstStyle/>
          <a:p>
            <a:r>
              <a:rPr lang="en-US" sz="2100" b="1" i="0" dirty="0">
                <a:solidFill>
                  <a:srgbClr val="C00000"/>
                </a:solidFill>
                <a:latin typeface="Calibri Light" panose="020F0302020204030204" pitchFamily="34" charset="0"/>
                <a:cs typeface="Calibri Light" panose="020F0302020204030204" pitchFamily="34" charset="0"/>
              </a:rPr>
              <a:t>ISA Board of Directors Cyber Risk Handbooks – U.S., UK, Germany, Europe, Latin America and Japan</a:t>
            </a:r>
          </a:p>
        </p:txBody>
      </p:sp>
      <p:pic>
        <p:nvPicPr>
          <p:cNvPr id="7" name="Picture 6" descr="A screenshot of a cell phone&#10;&#10;Description automatically generated">
            <a:extLst>
              <a:ext uri="{FF2B5EF4-FFF2-40B4-BE49-F238E27FC236}">
                <a16:creationId xmlns:a16="http://schemas.microsoft.com/office/drawing/2014/main" id="{F0196FB2-D3E4-3B49-9F81-7C051B254C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1563" y="2716788"/>
            <a:ext cx="1700874" cy="2209181"/>
          </a:xfrm>
          <a:prstGeom prst="rect">
            <a:avLst/>
          </a:prstGeom>
          <a:ln>
            <a:noFill/>
          </a:ln>
          <a:effectLst>
            <a:outerShdw blurRad="292100" dist="139700" dir="2700000" algn="tl" rotWithShape="0">
              <a:srgbClr val="333333">
                <a:alpha val="65000"/>
              </a:srgbClr>
            </a:outerShdw>
          </a:effectLst>
        </p:spPr>
      </p:pic>
      <p:pic>
        <p:nvPicPr>
          <p:cNvPr id="8" name="Picture 7" descr="A close up of a map&#10;&#10;Description automatically generated">
            <a:extLst>
              <a:ext uri="{FF2B5EF4-FFF2-40B4-BE49-F238E27FC236}">
                <a16:creationId xmlns:a16="http://schemas.microsoft.com/office/drawing/2014/main" id="{3F553EED-2D38-864C-898F-4184DD39B2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2772" y="2716788"/>
            <a:ext cx="1564634" cy="2191187"/>
          </a:xfrm>
          <a:prstGeom prst="rect">
            <a:avLst/>
          </a:prstGeom>
          <a:ln>
            <a:noFill/>
          </a:ln>
          <a:effectLst>
            <a:outerShdw blurRad="292100" dist="139700" dir="2700000" algn="tl" rotWithShape="0">
              <a:srgbClr val="333333">
                <a:alpha val="65000"/>
              </a:srgbClr>
            </a:outerShdw>
          </a:effectLst>
        </p:spPr>
      </p:pic>
      <p:sp>
        <p:nvSpPr>
          <p:cNvPr id="10" name="Slide Number Placeholder 6">
            <a:extLst>
              <a:ext uri="{FF2B5EF4-FFF2-40B4-BE49-F238E27FC236}">
                <a16:creationId xmlns:a16="http://schemas.microsoft.com/office/drawing/2014/main" id="{FB7A7650-1588-4BB0-B04B-27EA148936D6}"/>
              </a:ext>
            </a:extLst>
          </p:cNvPr>
          <p:cNvSpPr>
            <a:spLocks noGrp="1"/>
          </p:cNvSpPr>
          <p:nvPr>
            <p:ph type="sldNum" sz="quarter" idx="12"/>
          </p:nvPr>
        </p:nvSpPr>
        <p:spPr>
          <a:xfrm>
            <a:off x="8132618" y="5624513"/>
            <a:ext cx="382732" cy="273844"/>
          </a:xfrm>
          <a:prstGeom prst="rect">
            <a:avLst/>
          </a:prstGeom>
        </p:spPr>
        <p:txBody>
          <a:bodyPr/>
          <a:lstStyle/>
          <a:p>
            <a:fld id="{CBD6F3D9-CB0A-EC4A-B202-12179FBC63BB}" type="slidenum">
              <a:rPr lang="en-US" sz="1200"/>
              <a:t>8</a:t>
            </a:fld>
            <a:endParaRPr lang="en-US" dirty="0"/>
          </a:p>
        </p:txBody>
      </p:sp>
      <p:pic>
        <p:nvPicPr>
          <p:cNvPr id="3" name="Picture 2">
            <a:extLst>
              <a:ext uri="{FF2B5EF4-FFF2-40B4-BE49-F238E27FC236}">
                <a16:creationId xmlns:a16="http://schemas.microsoft.com/office/drawing/2014/main" id="{CBFC7225-7CB7-464F-87C8-BBFCA7BB679A}"/>
              </a:ext>
            </a:extLst>
          </p:cNvPr>
          <p:cNvPicPr>
            <a:picLocks noChangeAspect="1"/>
          </p:cNvPicPr>
          <p:nvPr/>
        </p:nvPicPr>
        <p:blipFill>
          <a:blip r:embed="rId4"/>
          <a:stretch>
            <a:fillRect/>
          </a:stretch>
        </p:blipFill>
        <p:spPr>
          <a:xfrm>
            <a:off x="747712" y="2485496"/>
            <a:ext cx="1857375" cy="2671763"/>
          </a:xfrm>
          <a:prstGeom prst="rect">
            <a:avLst/>
          </a:prstGeom>
        </p:spPr>
      </p:pic>
    </p:spTree>
    <p:extLst>
      <p:ext uri="{BB962C8B-B14F-4D97-AF65-F5344CB8AC3E}">
        <p14:creationId xmlns:p14="http://schemas.microsoft.com/office/powerpoint/2010/main" val="220986064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5EB92-0044-3EC3-BFF9-103E3C3F2729}"/>
              </a:ext>
            </a:extLst>
          </p:cNvPr>
          <p:cNvSpPr>
            <a:spLocks noGrp="1"/>
          </p:cNvSpPr>
          <p:nvPr>
            <p:ph type="title"/>
          </p:nvPr>
        </p:nvSpPr>
        <p:spPr/>
        <p:txBody>
          <a:bodyPr/>
          <a:lstStyle/>
          <a:p>
            <a:r>
              <a:rPr lang="en-US" dirty="0"/>
              <a:t>ISA PUBLICATIONS</a:t>
            </a:r>
          </a:p>
        </p:txBody>
      </p:sp>
      <p:sp>
        <p:nvSpPr>
          <p:cNvPr id="3" name="Content Placeholder 2">
            <a:extLst>
              <a:ext uri="{FF2B5EF4-FFF2-40B4-BE49-F238E27FC236}">
                <a16:creationId xmlns:a16="http://schemas.microsoft.com/office/drawing/2014/main" id="{5C325793-F28E-EEAD-5E10-0C5EE67DE005}"/>
              </a:ext>
            </a:extLst>
          </p:cNvPr>
          <p:cNvSpPr>
            <a:spLocks noGrp="1"/>
          </p:cNvSpPr>
          <p:nvPr>
            <p:ph idx="1"/>
          </p:nvPr>
        </p:nvSpPr>
        <p:spPr/>
        <p:txBody>
          <a:bodyPr/>
          <a:lstStyle/>
          <a:p>
            <a:r>
              <a:rPr lang="en-US" dirty="0"/>
              <a:t>Cybersecurity for Business</a:t>
            </a:r>
          </a:p>
          <a:p>
            <a:r>
              <a:rPr lang="en-US" dirty="0"/>
              <a:t>Earlier Social /contract books</a:t>
            </a:r>
          </a:p>
        </p:txBody>
      </p:sp>
      <p:sp>
        <p:nvSpPr>
          <p:cNvPr id="4" name="Slide Number Placeholder 3">
            <a:extLst>
              <a:ext uri="{FF2B5EF4-FFF2-40B4-BE49-F238E27FC236}">
                <a16:creationId xmlns:a16="http://schemas.microsoft.com/office/drawing/2014/main" id="{7CBC3BAA-2A09-F946-4A6D-218AC055C124}"/>
              </a:ext>
            </a:extLst>
          </p:cNvPr>
          <p:cNvSpPr>
            <a:spLocks noGrp="1"/>
          </p:cNvSpPr>
          <p:nvPr>
            <p:ph type="sldNum" sz="quarter" idx="12"/>
          </p:nvPr>
        </p:nvSpPr>
        <p:spPr/>
        <p:txBody>
          <a:bodyPr/>
          <a:lstStyle/>
          <a:p>
            <a:pPr>
              <a:defRPr/>
            </a:pPr>
            <a:fld id="{C522B91E-BBDA-47B2-820B-E760F49CA9FF}" type="slidenum">
              <a:rPr lang="en-US" smtClean="0"/>
              <a:pPr>
                <a:defRPr/>
              </a:pPr>
              <a:t>9</a:t>
            </a:fld>
            <a:endParaRPr lang="en-US" dirty="0"/>
          </a:p>
        </p:txBody>
      </p:sp>
    </p:spTree>
    <p:extLst>
      <p:ext uri="{BB962C8B-B14F-4D97-AF65-F5344CB8AC3E}">
        <p14:creationId xmlns:p14="http://schemas.microsoft.com/office/powerpoint/2010/main" val="62580082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630FC-22AD-3087-7B96-A40FBAB4FAAC}"/>
              </a:ext>
            </a:extLst>
          </p:cNvPr>
          <p:cNvSpPr>
            <a:spLocks noGrp="1"/>
          </p:cNvSpPr>
          <p:nvPr>
            <p:ph type="title"/>
          </p:nvPr>
        </p:nvSpPr>
        <p:spPr/>
        <p:txBody>
          <a:bodyPr/>
          <a:lstStyle/>
          <a:p>
            <a:r>
              <a:rPr lang="en-US" dirty="0"/>
              <a:t>ISA PARTNERSHIPS</a:t>
            </a:r>
          </a:p>
        </p:txBody>
      </p:sp>
      <p:sp>
        <p:nvSpPr>
          <p:cNvPr id="3" name="Content Placeholder 2">
            <a:extLst>
              <a:ext uri="{FF2B5EF4-FFF2-40B4-BE49-F238E27FC236}">
                <a16:creationId xmlns:a16="http://schemas.microsoft.com/office/drawing/2014/main" id="{FA1C23A4-D726-3DA0-34D4-631021A12CED}"/>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46436931-9616-D2C4-AB79-FC3277AA5B05}"/>
              </a:ext>
            </a:extLst>
          </p:cNvPr>
          <p:cNvSpPr>
            <a:spLocks noGrp="1"/>
          </p:cNvSpPr>
          <p:nvPr>
            <p:ph type="sldNum" sz="quarter" idx="12"/>
          </p:nvPr>
        </p:nvSpPr>
        <p:spPr/>
        <p:txBody>
          <a:bodyPr/>
          <a:lstStyle/>
          <a:p>
            <a:pPr>
              <a:defRPr/>
            </a:pPr>
            <a:fld id="{C522B91E-BBDA-47B2-820B-E760F49CA9FF}" type="slidenum">
              <a:rPr lang="en-US" smtClean="0"/>
              <a:pPr>
                <a:defRPr/>
              </a:pPr>
              <a:t>10</a:t>
            </a:fld>
            <a:endParaRPr lang="en-US" dirty="0"/>
          </a:p>
        </p:txBody>
      </p:sp>
    </p:spTree>
    <p:extLst>
      <p:ext uri="{BB962C8B-B14F-4D97-AF65-F5344CB8AC3E}">
        <p14:creationId xmlns:p14="http://schemas.microsoft.com/office/powerpoint/2010/main" val="301102635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AE722-6D6D-4CD1-4FC5-5D41B1E284DA}"/>
              </a:ext>
            </a:extLst>
          </p:cNvPr>
          <p:cNvSpPr>
            <a:spLocks noGrp="1"/>
          </p:cNvSpPr>
          <p:nvPr>
            <p:ph type="title"/>
          </p:nvPr>
        </p:nvSpPr>
        <p:spPr/>
        <p:txBody>
          <a:bodyPr/>
          <a:lstStyle/>
          <a:p>
            <a:r>
              <a:rPr lang="en-US" dirty="0"/>
              <a:t>GOALS FOR SPRING 2026 BOARD MEETING</a:t>
            </a:r>
          </a:p>
        </p:txBody>
      </p:sp>
      <p:sp>
        <p:nvSpPr>
          <p:cNvPr id="3" name="Content Placeholder 2">
            <a:extLst>
              <a:ext uri="{FF2B5EF4-FFF2-40B4-BE49-F238E27FC236}">
                <a16:creationId xmlns:a16="http://schemas.microsoft.com/office/drawing/2014/main" id="{F7BA075E-0291-119A-4D43-D5568BB65E47}"/>
              </a:ext>
            </a:extLst>
          </p:cNvPr>
          <p:cNvSpPr>
            <a:spLocks noGrp="1"/>
          </p:cNvSpPr>
          <p:nvPr>
            <p:ph idx="1"/>
          </p:nvPr>
        </p:nvSpPr>
        <p:spPr/>
        <p:txBody>
          <a:bodyPr/>
          <a:lstStyle/>
          <a:p>
            <a:r>
              <a:rPr lang="en-US" dirty="0"/>
              <a:t>RECENT WORK ON ENTERPRISE RISK MANGEMTN WITH NACD – AND FUTUTRE US OR INTERNATIONAL ENGAGEMENT</a:t>
            </a:r>
          </a:p>
          <a:p>
            <a:r>
              <a:rPr lang="en-US" dirty="0"/>
              <a:t>PUBLIC POLICY INTIATIVES – ISA’S ZERO COST PLAN TO ENHANCE CYBERSECUITY </a:t>
            </a:r>
          </a:p>
          <a:p>
            <a:r>
              <a:rPr lang="en-US" dirty="0"/>
              <a:t>DEVELOPING A NEW ISA THREE YEAR PLAN BUILDING ON SOCIAL CONTRACT AND AI, QUANTUM WKFORCE AND OTHER ISSUES</a:t>
            </a:r>
          </a:p>
        </p:txBody>
      </p:sp>
      <p:sp>
        <p:nvSpPr>
          <p:cNvPr id="4" name="Slide Number Placeholder 3">
            <a:extLst>
              <a:ext uri="{FF2B5EF4-FFF2-40B4-BE49-F238E27FC236}">
                <a16:creationId xmlns:a16="http://schemas.microsoft.com/office/drawing/2014/main" id="{E41E6EFD-0B3A-51EC-D226-4AAFEE87F151}"/>
              </a:ext>
            </a:extLst>
          </p:cNvPr>
          <p:cNvSpPr>
            <a:spLocks noGrp="1"/>
          </p:cNvSpPr>
          <p:nvPr>
            <p:ph type="sldNum" sz="quarter" idx="12"/>
          </p:nvPr>
        </p:nvSpPr>
        <p:spPr/>
        <p:txBody>
          <a:bodyPr/>
          <a:lstStyle/>
          <a:p>
            <a:pPr>
              <a:defRPr/>
            </a:pPr>
            <a:fld id="{C522B91E-BBDA-47B2-820B-E760F49CA9FF}" type="slidenum">
              <a:rPr lang="en-US" smtClean="0"/>
              <a:pPr>
                <a:defRPr/>
              </a:pPr>
              <a:t>11</a:t>
            </a:fld>
            <a:endParaRPr lang="en-US" dirty="0"/>
          </a:p>
        </p:txBody>
      </p:sp>
    </p:spTree>
    <p:extLst>
      <p:ext uri="{BB962C8B-B14F-4D97-AF65-F5344CB8AC3E}">
        <p14:creationId xmlns:p14="http://schemas.microsoft.com/office/powerpoint/2010/main" val="232308068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1744B-34DC-BA56-EFD8-BAF546519F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D67E2C-7C80-B73D-110C-32746AE84A62}"/>
              </a:ext>
            </a:extLst>
          </p:cNvPr>
          <p:cNvSpPr>
            <a:spLocks noGrp="1"/>
          </p:cNvSpPr>
          <p:nvPr>
            <p:ph type="title"/>
          </p:nvPr>
        </p:nvSpPr>
        <p:spPr/>
        <p:txBody>
          <a:bodyPr/>
          <a:lstStyle/>
          <a:p>
            <a:r>
              <a:rPr lang="en-US" sz="4000" dirty="0">
                <a:ea typeface="ＭＳ Ｐゴシック"/>
              </a:rPr>
              <a:t>2025- BD EVALUATION &amp; FIVE-YEAR AVERAGE</a:t>
            </a:r>
          </a:p>
        </p:txBody>
      </p:sp>
      <p:sp>
        <p:nvSpPr>
          <p:cNvPr id="3" name="Content Placeholder 2">
            <a:extLst>
              <a:ext uri="{FF2B5EF4-FFF2-40B4-BE49-F238E27FC236}">
                <a16:creationId xmlns:a16="http://schemas.microsoft.com/office/drawing/2014/main" id="{53CD9321-44C4-B3F0-2B69-5F043B7A11B4}"/>
              </a:ext>
            </a:extLst>
          </p:cNvPr>
          <p:cNvSpPr>
            <a:spLocks noGrp="1"/>
          </p:cNvSpPr>
          <p:nvPr>
            <p:ph idx="1"/>
          </p:nvPr>
        </p:nvSpPr>
        <p:spPr>
          <a:xfrm>
            <a:off x="685800" y="1754188"/>
            <a:ext cx="7772400" cy="4352698"/>
          </a:xfrm>
        </p:spPr>
        <p:txBody>
          <a:bodyPr/>
          <a:lstStyle/>
          <a:p>
            <a:pPr marL="0" marR="0" lvl="0" indent="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2025             5 YEAR</a:t>
            </a:r>
          </a:p>
          <a:p>
            <a:pPr marL="0" indent="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ISA GOAL #1   PROMOTING THOUGHT LEADERSHIP</a:t>
            </a:r>
          </a:p>
          <a:p>
            <a:pPr marL="0" marR="0" lvl="0" indent="0">
              <a:buNone/>
            </a:pPr>
            <a:r>
              <a:rPr lang="en-US" sz="1800" kern="100" dirty="0">
                <a:latin typeface="Aptos" panose="020B0004020202020204" pitchFamily="34" charset="0"/>
                <a:ea typeface="Aptos" panose="020B0004020202020204" pitchFamily="34" charset="0"/>
                <a:cs typeface="Times New Roman" panose="02020603050405020304" pitchFamily="18" charset="0"/>
              </a:rPr>
              <a:t>MODE SCORE                                                                                          5.0                   5.0</a:t>
            </a:r>
          </a:p>
          <a:p>
            <a:pPr marL="0" marR="0" lvl="0" indent="0">
              <a:buNone/>
            </a:pPr>
            <a:r>
              <a:rPr lang="en-US" sz="1800" kern="100" dirty="0">
                <a:latin typeface="Aptos" panose="020B0004020202020204" pitchFamily="34" charset="0"/>
                <a:ea typeface="Aptos" panose="020B0004020202020204" pitchFamily="34" charset="0"/>
                <a:cs typeface="Times New Roman" panose="02020603050405020304" pitchFamily="18" charset="0"/>
              </a:rPr>
              <a:t>MEAN SCORE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4.79                 4.8  </a:t>
            </a:r>
          </a:p>
          <a:p>
            <a:pPr marL="0" marR="0" lvl="0" indent="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ISA GOAL #2 ADVOCATING FOR PUBLIC POLICY</a:t>
            </a:r>
          </a:p>
          <a:p>
            <a:pPr marL="0" marR="0" lvl="0" indent="0">
              <a:buNone/>
            </a:pPr>
            <a:r>
              <a:rPr lang="en-US" sz="1800" kern="100" dirty="0">
                <a:latin typeface="Aptos" panose="020B0004020202020204" pitchFamily="34" charset="0"/>
                <a:ea typeface="Aptos" panose="020B0004020202020204" pitchFamily="34" charset="0"/>
                <a:cs typeface="Times New Roman" panose="02020603050405020304" pitchFamily="18" charset="0"/>
              </a:rPr>
              <a:t>MODE SCORE                                                                                         5.0                      5.0</a:t>
            </a:r>
          </a:p>
          <a:p>
            <a:pPr marL="0" marR="0" lvl="0" indent="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MEAN SCORE                                                                                         4.88                    4.8</a:t>
            </a:r>
          </a:p>
          <a:p>
            <a:pPr marL="0" marR="0" lvl="0" indent="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ISA GOAL #3 PROMOTING BEST PRACTICES</a:t>
            </a:r>
          </a:p>
          <a:p>
            <a:pPr marL="0" marR="0" lvl="0" indent="0">
              <a:buNone/>
            </a:pPr>
            <a:r>
              <a:rPr lang="en-US" sz="1800" kern="100" dirty="0">
                <a:latin typeface="Aptos" panose="020B0004020202020204" pitchFamily="34" charset="0"/>
                <a:ea typeface="Aptos" panose="020B0004020202020204" pitchFamily="34" charset="0"/>
                <a:cs typeface="Times New Roman" panose="02020603050405020304" pitchFamily="18" charset="0"/>
              </a:rPr>
              <a:t>MODE SCORE                                                                                         5 .0                      5.0</a:t>
            </a:r>
          </a:p>
          <a:p>
            <a:pPr marL="0" marR="0" lvl="0" indent="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MEAN SCORE                                                                                          </a:t>
            </a:r>
            <a:r>
              <a:rPr lang="en-US" sz="1800" kern="100" dirty="0">
                <a:latin typeface="Aptos" panose="020B0004020202020204" pitchFamily="34" charset="0"/>
                <a:ea typeface="Aptos" panose="020B0004020202020204" pitchFamily="34" charset="0"/>
                <a:cs typeface="Times New Roman" panose="02020603050405020304" pitchFamily="18" charset="0"/>
              </a:rPr>
              <a:t>5</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.0                      4.9</a:t>
            </a:r>
          </a:p>
          <a:p>
            <a:pPr marL="0" marR="0" lvl="0" indent="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ISA GOAL #4 KEEPING ISA STRONG</a:t>
            </a:r>
          </a:p>
          <a:p>
            <a:pPr marL="0" marR="0" lvl="0" indent="0">
              <a:buNone/>
            </a:pPr>
            <a:r>
              <a:rPr lang="en-US" sz="1800" kern="100" dirty="0">
                <a:latin typeface="Aptos" panose="020B0004020202020204" pitchFamily="34" charset="0"/>
                <a:ea typeface="Aptos" panose="020B0004020202020204" pitchFamily="34" charset="0"/>
                <a:cs typeface="Times New Roman" panose="02020603050405020304" pitchFamily="18" charset="0"/>
              </a:rPr>
              <a:t>MODE SCORE5                                                                                       3.0                     4.3</a:t>
            </a:r>
          </a:p>
          <a:p>
            <a:pPr marL="0" marR="0" lvl="0" indent="0">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MEAN SCORE                                                                                          4.2                     4.3</a:t>
            </a:r>
          </a:p>
          <a:p>
            <a:pPr marL="0" marR="0" lvl="0" indent="0">
              <a:buNone/>
            </a:pPr>
            <a:endParaRPr lang="en-US" sz="1800" kern="100" dirty="0">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dirty="0"/>
          </a:p>
        </p:txBody>
      </p:sp>
      <p:sp>
        <p:nvSpPr>
          <p:cNvPr id="4" name="Slide Number Placeholder 3">
            <a:extLst>
              <a:ext uri="{FF2B5EF4-FFF2-40B4-BE49-F238E27FC236}">
                <a16:creationId xmlns:a16="http://schemas.microsoft.com/office/drawing/2014/main" id="{187F224B-E9B7-2737-B678-B39C8C86F11C}"/>
              </a:ext>
            </a:extLst>
          </p:cNvPr>
          <p:cNvSpPr>
            <a:spLocks noGrp="1"/>
          </p:cNvSpPr>
          <p:nvPr>
            <p:ph type="sldNum" sz="quarter" idx="12"/>
          </p:nvPr>
        </p:nvSpPr>
        <p:spPr/>
        <p:txBody>
          <a:bodyPr/>
          <a:lstStyle/>
          <a:p>
            <a:pPr>
              <a:defRPr/>
            </a:pPr>
            <a:fld id="{C522B91E-BBDA-47B2-820B-E760F49CA9FF}" type="slidenum">
              <a:rPr lang="en-US" smtClean="0"/>
              <a:pPr>
                <a:defRPr/>
              </a:pPr>
              <a:t>12</a:t>
            </a:fld>
            <a:endParaRPr lang="en-US" dirty="0"/>
          </a:p>
        </p:txBody>
      </p:sp>
    </p:spTree>
    <p:extLst>
      <p:ext uri="{BB962C8B-B14F-4D97-AF65-F5344CB8AC3E}">
        <p14:creationId xmlns:p14="http://schemas.microsoft.com/office/powerpoint/2010/main" val="328915884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2FE5C-96F6-3E19-58D0-AF8E071FBC7A}"/>
              </a:ext>
            </a:extLst>
          </p:cNvPr>
          <p:cNvSpPr>
            <a:spLocks noGrp="1"/>
          </p:cNvSpPr>
          <p:nvPr>
            <p:ph type="title"/>
          </p:nvPr>
        </p:nvSpPr>
        <p:spPr/>
        <p:txBody>
          <a:bodyPr/>
          <a:lstStyle/>
          <a:p>
            <a:r>
              <a:rPr lang="en-US" dirty="0"/>
              <a:t>COMMENTS THOUGHT LEADERSHIP</a:t>
            </a:r>
          </a:p>
        </p:txBody>
      </p:sp>
      <p:sp>
        <p:nvSpPr>
          <p:cNvPr id="3" name="Content Placeholder 2">
            <a:extLst>
              <a:ext uri="{FF2B5EF4-FFF2-40B4-BE49-F238E27FC236}">
                <a16:creationId xmlns:a16="http://schemas.microsoft.com/office/drawing/2014/main" id="{0D1A04D0-C931-E8DD-1B11-DB5A00AE7F12}"/>
              </a:ext>
            </a:extLst>
          </p:cNvPr>
          <p:cNvSpPr>
            <a:spLocks noGrp="1"/>
          </p:cNvSpPr>
          <p:nvPr>
            <p:ph idx="1"/>
          </p:nvPr>
        </p:nvSpPr>
        <p:spPr/>
        <p:txBody>
          <a:bodyPr/>
          <a:lstStyle/>
          <a:p>
            <a:r>
              <a:rPr lang="en-US" dirty="0"/>
              <a:t>“A key strength, bringing the board in as our secret sauce</a:t>
            </a:r>
          </a:p>
          <a:p>
            <a:r>
              <a:rPr lang="en-US" dirty="0"/>
              <a:t>Defiantly a 5 -- all the aspects </a:t>
            </a:r>
          </a:p>
          <a:p>
            <a:r>
              <a:rPr lang="en-US" dirty="0"/>
              <a:t>Our work gets to the highest levels. </a:t>
            </a:r>
          </a:p>
          <a:p>
            <a:r>
              <a:rPr lang="en-US" dirty="0"/>
              <a:t>Based on comparison with other associations – ISA is a 10 on thought leadership by far more successful than other organizations we are in</a:t>
            </a:r>
          </a:p>
          <a:p>
            <a:r>
              <a:rPr lang="en-US" dirty="0"/>
              <a:t>we are focused on what moves the needle </a:t>
            </a:r>
          </a:p>
        </p:txBody>
      </p:sp>
      <p:sp>
        <p:nvSpPr>
          <p:cNvPr id="4" name="Slide Number Placeholder 3">
            <a:extLst>
              <a:ext uri="{FF2B5EF4-FFF2-40B4-BE49-F238E27FC236}">
                <a16:creationId xmlns:a16="http://schemas.microsoft.com/office/drawing/2014/main" id="{DBFA5724-38D2-AB92-1D4B-B42F5BE4306C}"/>
              </a:ext>
            </a:extLst>
          </p:cNvPr>
          <p:cNvSpPr>
            <a:spLocks noGrp="1"/>
          </p:cNvSpPr>
          <p:nvPr>
            <p:ph type="sldNum" sz="quarter" idx="12"/>
          </p:nvPr>
        </p:nvSpPr>
        <p:spPr/>
        <p:txBody>
          <a:bodyPr/>
          <a:lstStyle/>
          <a:p>
            <a:pPr>
              <a:defRPr/>
            </a:pPr>
            <a:fld id="{C522B91E-BBDA-47B2-820B-E760F49CA9FF}" type="slidenum">
              <a:rPr lang="en-US" smtClean="0"/>
              <a:pPr>
                <a:defRPr/>
              </a:pPr>
              <a:t>13</a:t>
            </a:fld>
            <a:endParaRPr lang="en-US" dirty="0"/>
          </a:p>
        </p:txBody>
      </p:sp>
    </p:spTree>
    <p:extLst>
      <p:ext uri="{BB962C8B-B14F-4D97-AF65-F5344CB8AC3E}">
        <p14:creationId xmlns:p14="http://schemas.microsoft.com/office/powerpoint/2010/main" val="141478339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04FC-58CE-4051-DB70-96D972B6973E}"/>
              </a:ext>
            </a:extLst>
          </p:cNvPr>
          <p:cNvSpPr>
            <a:spLocks noGrp="1"/>
          </p:cNvSpPr>
          <p:nvPr>
            <p:ph type="title"/>
          </p:nvPr>
        </p:nvSpPr>
        <p:spPr/>
        <p:txBody>
          <a:bodyPr/>
          <a:lstStyle/>
          <a:p>
            <a:r>
              <a:rPr lang="en-US" dirty="0"/>
              <a:t>THOUGHT LEADERSHIP</a:t>
            </a:r>
          </a:p>
        </p:txBody>
      </p:sp>
      <p:sp>
        <p:nvSpPr>
          <p:cNvPr id="3" name="Content Placeholder 2">
            <a:extLst>
              <a:ext uri="{FF2B5EF4-FFF2-40B4-BE49-F238E27FC236}">
                <a16:creationId xmlns:a16="http://schemas.microsoft.com/office/drawing/2014/main" id="{D70B9BBD-5EB8-F031-1B6F-405A40859988}"/>
              </a:ext>
            </a:extLst>
          </p:cNvPr>
          <p:cNvSpPr>
            <a:spLocks noGrp="1"/>
          </p:cNvSpPr>
          <p:nvPr>
            <p:ph idx="1"/>
          </p:nvPr>
        </p:nvSpPr>
        <p:spPr/>
        <p:txBody>
          <a:bodyPr/>
          <a:lstStyle/>
          <a:p>
            <a:r>
              <a:rPr lang="en-US" dirty="0"/>
              <a:t>Look at the attention we get from the Congress—that is a big signal -- in tune with the right topics </a:t>
            </a:r>
          </a:p>
          <a:p>
            <a:r>
              <a:rPr lang="en-US" dirty="0"/>
              <a:t>Very impressed identifying where we can make progress e.g. duplicative regulation</a:t>
            </a:r>
          </a:p>
          <a:p>
            <a:r>
              <a:rPr lang="en-US" dirty="0"/>
              <a:t>Great picking up on the Trump Administration</a:t>
            </a:r>
          </a:p>
          <a:p>
            <a:r>
              <a:rPr lang="en-US" dirty="0"/>
              <a:t>Couldn’t find a way to do better</a:t>
            </a:r>
          </a:p>
          <a:p>
            <a:r>
              <a:rPr lang="en-US" dirty="0"/>
              <a:t>Really good connections with WEF/EU</a:t>
            </a:r>
          </a:p>
          <a:p>
            <a:r>
              <a:rPr lang="en-US" dirty="0"/>
              <a:t>The TL is why I’m part of the ISA. </a:t>
            </a:r>
          </a:p>
          <a:p>
            <a:endParaRPr lang="en-US" dirty="0"/>
          </a:p>
        </p:txBody>
      </p:sp>
      <p:sp>
        <p:nvSpPr>
          <p:cNvPr id="4" name="Slide Number Placeholder 3">
            <a:extLst>
              <a:ext uri="{FF2B5EF4-FFF2-40B4-BE49-F238E27FC236}">
                <a16:creationId xmlns:a16="http://schemas.microsoft.com/office/drawing/2014/main" id="{F875EA92-C3F8-6450-6D49-AC9D3335408F}"/>
              </a:ext>
            </a:extLst>
          </p:cNvPr>
          <p:cNvSpPr>
            <a:spLocks noGrp="1"/>
          </p:cNvSpPr>
          <p:nvPr>
            <p:ph type="sldNum" sz="quarter" idx="12"/>
          </p:nvPr>
        </p:nvSpPr>
        <p:spPr/>
        <p:txBody>
          <a:bodyPr/>
          <a:lstStyle/>
          <a:p>
            <a:pPr>
              <a:defRPr/>
            </a:pPr>
            <a:fld id="{C522B91E-BBDA-47B2-820B-E760F49CA9FF}" type="slidenum">
              <a:rPr lang="en-US" smtClean="0"/>
              <a:pPr>
                <a:defRPr/>
              </a:pPr>
              <a:t>14</a:t>
            </a:fld>
            <a:endParaRPr lang="en-US" dirty="0"/>
          </a:p>
        </p:txBody>
      </p:sp>
    </p:spTree>
    <p:extLst>
      <p:ext uri="{BB962C8B-B14F-4D97-AF65-F5344CB8AC3E}">
        <p14:creationId xmlns:p14="http://schemas.microsoft.com/office/powerpoint/2010/main" val="2072418718"/>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4CBF-0A1F-F89B-A5FD-FA7DC0341AA2}"/>
              </a:ext>
            </a:extLst>
          </p:cNvPr>
          <p:cNvSpPr>
            <a:spLocks noGrp="1"/>
          </p:cNvSpPr>
          <p:nvPr>
            <p:ph type="title"/>
          </p:nvPr>
        </p:nvSpPr>
        <p:spPr/>
        <p:txBody>
          <a:bodyPr/>
          <a:lstStyle/>
          <a:p>
            <a:r>
              <a:rPr lang="en-US" dirty="0"/>
              <a:t>THOUGHT LEADERSHIP</a:t>
            </a:r>
          </a:p>
        </p:txBody>
      </p:sp>
      <p:sp>
        <p:nvSpPr>
          <p:cNvPr id="3" name="Content Placeholder 2">
            <a:extLst>
              <a:ext uri="{FF2B5EF4-FFF2-40B4-BE49-F238E27FC236}">
                <a16:creationId xmlns:a16="http://schemas.microsoft.com/office/drawing/2014/main" id="{DD6F353D-B7C6-2BBD-37E2-AC9B60755A68}"/>
              </a:ext>
            </a:extLst>
          </p:cNvPr>
          <p:cNvSpPr>
            <a:spLocks noGrp="1"/>
          </p:cNvSpPr>
          <p:nvPr>
            <p:ph idx="1"/>
          </p:nvPr>
        </p:nvSpPr>
        <p:spPr/>
        <p:txBody>
          <a:bodyPr/>
          <a:lstStyle/>
          <a:p>
            <a:r>
              <a:rPr lang="en-US" dirty="0"/>
              <a:t>Excellent, more could be done with more people </a:t>
            </a:r>
          </a:p>
          <a:p>
            <a:r>
              <a:rPr lang="en-US" dirty="0"/>
              <a:t>WE need to revisit some of our goals </a:t>
            </a:r>
          </a:p>
          <a:p>
            <a:r>
              <a:rPr lang="en-US" dirty="0"/>
              <a:t>We need to look at how we anchor in the book and come up with a top 10 list</a:t>
            </a:r>
          </a:p>
          <a:p>
            <a:r>
              <a:rPr lang="en-US" dirty="0"/>
              <a:t>Are people listening to our TL? What does success look like – the NACD success is the test</a:t>
            </a:r>
          </a:p>
          <a:p>
            <a:r>
              <a:rPr lang="en-US" dirty="0"/>
              <a:t>We need to expand the network exposed to ISA. ISA’s is better than everyone else</a:t>
            </a:r>
          </a:p>
          <a:p>
            <a:endParaRPr lang="en-US" dirty="0"/>
          </a:p>
        </p:txBody>
      </p:sp>
      <p:sp>
        <p:nvSpPr>
          <p:cNvPr id="4" name="Slide Number Placeholder 3">
            <a:extLst>
              <a:ext uri="{FF2B5EF4-FFF2-40B4-BE49-F238E27FC236}">
                <a16:creationId xmlns:a16="http://schemas.microsoft.com/office/drawing/2014/main" id="{D6A2F519-3FFD-0993-DF9E-396D07F02021}"/>
              </a:ext>
            </a:extLst>
          </p:cNvPr>
          <p:cNvSpPr>
            <a:spLocks noGrp="1"/>
          </p:cNvSpPr>
          <p:nvPr>
            <p:ph type="sldNum" sz="quarter" idx="12"/>
          </p:nvPr>
        </p:nvSpPr>
        <p:spPr/>
        <p:txBody>
          <a:bodyPr/>
          <a:lstStyle/>
          <a:p>
            <a:pPr>
              <a:defRPr/>
            </a:pPr>
            <a:fld id="{C522B91E-BBDA-47B2-820B-E760F49CA9FF}" type="slidenum">
              <a:rPr lang="en-US" smtClean="0"/>
              <a:pPr>
                <a:defRPr/>
              </a:pPr>
              <a:t>15</a:t>
            </a:fld>
            <a:endParaRPr lang="en-US" dirty="0"/>
          </a:p>
        </p:txBody>
      </p:sp>
    </p:spTree>
    <p:extLst>
      <p:ext uri="{BB962C8B-B14F-4D97-AF65-F5344CB8AC3E}">
        <p14:creationId xmlns:p14="http://schemas.microsoft.com/office/powerpoint/2010/main" val="15214253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E757E-577D-4353-1903-E54DB997EDF7}"/>
              </a:ext>
            </a:extLst>
          </p:cNvPr>
          <p:cNvSpPr>
            <a:spLocks noGrp="1"/>
          </p:cNvSpPr>
          <p:nvPr>
            <p:ph type="title"/>
          </p:nvPr>
        </p:nvSpPr>
        <p:spPr/>
        <p:txBody>
          <a:bodyPr/>
          <a:lstStyle/>
          <a:p>
            <a:r>
              <a:rPr lang="en-US" dirty="0"/>
              <a:t>POLICY ADVOCACY</a:t>
            </a:r>
          </a:p>
        </p:txBody>
      </p:sp>
      <p:sp>
        <p:nvSpPr>
          <p:cNvPr id="3" name="Content Placeholder 2">
            <a:extLst>
              <a:ext uri="{FF2B5EF4-FFF2-40B4-BE49-F238E27FC236}">
                <a16:creationId xmlns:a16="http://schemas.microsoft.com/office/drawing/2014/main" id="{7205930B-8B6B-E7B7-22DC-024089B51DCF}"/>
              </a:ext>
            </a:extLst>
          </p:cNvPr>
          <p:cNvSpPr>
            <a:spLocks noGrp="1"/>
          </p:cNvSpPr>
          <p:nvPr>
            <p:ph idx="1"/>
          </p:nvPr>
        </p:nvSpPr>
        <p:spPr/>
        <p:txBody>
          <a:bodyPr/>
          <a:lstStyle/>
          <a:p>
            <a:r>
              <a:rPr lang="en-US" dirty="0"/>
              <a:t>I don’t know of another organization that does this as well as ISA.</a:t>
            </a:r>
          </a:p>
          <a:p>
            <a:r>
              <a:rPr lang="en-US" dirty="0"/>
              <a:t>Our GR team is always impressed with the meetings we get regularly</a:t>
            </a:r>
          </a:p>
          <a:p>
            <a:r>
              <a:rPr lang="en-US" dirty="0"/>
              <a:t>A great job, not just the meetings but the books and the blogs</a:t>
            </a:r>
          </a:p>
          <a:p>
            <a:r>
              <a:rPr lang="en-US" dirty="0"/>
              <a:t>Everything take together it’s all excellent, but we don’t want to be picking sides as the majority may flit in 27</a:t>
            </a:r>
          </a:p>
          <a:p>
            <a:r>
              <a:rPr lang="en-US" dirty="0"/>
              <a:t>others just are dabbling in policy they don’t have the steady dedicated effort as at ISA</a:t>
            </a:r>
          </a:p>
          <a:p>
            <a:r>
              <a:rPr lang="en-US" dirty="0"/>
              <a:t>Hard to say how it could be better – don’t change!</a:t>
            </a:r>
          </a:p>
          <a:p>
            <a:endParaRPr lang="en-US" dirty="0"/>
          </a:p>
        </p:txBody>
      </p:sp>
      <p:sp>
        <p:nvSpPr>
          <p:cNvPr id="4" name="Slide Number Placeholder 3">
            <a:extLst>
              <a:ext uri="{FF2B5EF4-FFF2-40B4-BE49-F238E27FC236}">
                <a16:creationId xmlns:a16="http://schemas.microsoft.com/office/drawing/2014/main" id="{DB6EEA3E-F847-FCCE-F990-AD7D0BD732B5}"/>
              </a:ext>
            </a:extLst>
          </p:cNvPr>
          <p:cNvSpPr>
            <a:spLocks noGrp="1"/>
          </p:cNvSpPr>
          <p:nvPr>
            <p:ph type="sldNum" sz="quarter" idx="12"/>
          </p:nvPr>
        </p:nvSpPr>
        <p:spPr/>
        <p:txBody>
          <a:bodyPr/>
          <a:lstStyle/>
          <a:p>
            <a:pPr>
              <a:defRPr/>
            </a:pPr>
            <a:fld id="{C522B91E-BBDA-47B2-820B-E760F49CA9FF}" type="slidenum">
              <a:rPr lang="en-US" smtClean="0"/>
              <a:pPr>
                <a:defRPr/>
              </a:pPr>
              <a:t>16</a:t>
            </a:fld>
            <a:endParaRPr lang="en-US" dirty="0"/>
          </a:p>
        </p:txBody>
      </p:sp>
    </p:spTree>
    <p:extLst>
      <p:ext uri="{BB962C8B-B14F-4D97-AF65-F5344CB8AC3E}">
        <p14:creationId xmlns:p14="http://schemas.microsoft.com/office/powerpoint/2010/main" val="91487956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282B-FB74-C98E-127C-728B65C18EE7}"/>
              </a:ext>
            </a:extLst>
          </p:cNvPr>
          <p:cNvSpPr>
            <a:spLocks noGrp="1"/>
          </p:cNvSpPr>
          <p:nvPr>
            <p:ph type="title"/>
          </p:nvPr>
        </p:nvSpPr>
        <p:spPr/>
        <p:txBody>
          <a:bodyPr/>
          <a:lstStyle/>
          <a:p>
            <a:r>
              <a:rPr lang="en-US" dirty="0"/>
              <a:t>POLICY ADVOCACY</a:t>
            </a:r>
          </a:p>
        </p:txBody>
      </p:sp>
      <p:sp>
        <p:nvSpPr>
          <p:cNvPr id="3" name="Content Placeholder 2">
            <a:extLst>
              <a:ext uri="{FF2B5EF4-FFF2-40B4-BE49-F238E27FC236}">
                <a16:creationId xmlns:a16="http://schemas.microsoft.com/office/drawing/2014/main" id="{0A29FD80-9ECC-D2EE-A6AB-01E9908F2CD5}"/>
              </a:ext>
            </a:extLst>
          </p:cNvPr>
          <p:cNvSpPr>
            <a:spLocks noGrp="1"/>
          </p:cNvSpPr>
          <p:nvPr>
            <p:ph idx="1"/>
          </p:nvPr>
        </p:nvSpPr>
        <p:spPr/>
        <p:txBody>
          <a:bodyPr/>
          <a:lstStyle/>
          <a:p>
            <a:r>
              <a:rPr lang="en-US" dirty="0"/>
              <a:t>Compared to other organizations we are in this is a 5 or whatever is the highest rank I can give –</a:t>
            </a:r>
          </a:p>
          <a:p>
            <a:r>
              <a:rPr lang="en-US" dirty="0"/>
              <a:t>Don’t know what else you can do</a:t>
            </a:r>
          </a:p>
          <a:p>
            <a:r>
              <a:rPr lang="en-US" dirty="0"/>
              <a:t>Salon dinners are great</a:t>
            </a:r>
          </a:p>
          <a:p>
            <a:r>
              <a:rPr lang="en-US" dirty="0"/>
              <a:t>ISA really makes a difference. Great team</a:t>
            </a:r>
          </a:p>
          <a:p>
            <a:r>
              <a:rPr lang="en-US" dirty="0"/>
              <a:t>I talk to other CISOs, and they don’t have the same </a:t>
            </a:r>
            <a:r>
              <a:rPr lang="en-US" dirty="0" err="1"/>
              <a:t>opportunits</a:t>
            </a:r>
            <a:r>
              <a:rPr lang="en-US" dirty="0"/>
              <a:t> ISA provides.  WE are at the table, not the “policy person”</a:t>
            </a:r>
          </a:p>
          <a:p>
            <a:endParaRPr lang="en-US" dirty="0"/>
          </a:p>
        </p:txBody>
      </p:sp>
      <p:sp>
        <p:nvSpPr>
          <p:cNvPr id="4" name="Slide Number Placeholder 3">
            <a:extLst>
              <a:ext uri="{FF2B5EF4-FFF2-40B4-BE49-F238E27FC236}">
                <a16:creationId xmlns:a16="http://schemas.microsoft.com/office/drawing/2014/main" id="{6BF1D3BE-3C7F-8744-CCE4-C738FE09BA40}"/>
              </a:ext>
            </a:extLst>
          </p:cNvPr>
          <p:cNvSpPr>
            <a:spLocks noGrp="1"/>
          </p:cNvSpPr>
          <p:nvPr>
            <p:ph type="sldNum" sz="quarter" idx="12"/>
          </p:nvPr>
        </p:nvSpPr>
        <p:spPr/>
        <p:txBody>
          <a:bodyPr/>
          <a:lstStyle/>
          <a:p>
            <a:pPr>
              <a:defRPr/>
            </a:pPr>
            <a:fld id="{C522B91E-BBDA-47B2-820B-E760F49CA9FF}" type="slidenum">
              <a:rPr lang="en-US" smtClean="0"/>
              <a:pPr>
                <a:defRPr/>
              </a:pPr>
              <a:t>17</a:t>
            </a:fld>
            <a:endParaRPr lang="en-US" dirty="0"/>
          </a:p>
        </p:txBody>
      </p:sp>
    </p:spTree>
    <p:extLst>
      <p:ext uri="{BB962C8B-B14F-4D97-AF65-F5344CB8AC3E}">
        <p14:creationId xmlns:p14="http://schemas.microsoft.com/office/powerpoint/2010/main" val="406586711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BD146-7335-944F-5D7D-4674E21A358E}"/>
              </a:ext>
            </a:extLst>
          </p:cNvPr>
          <p:cNvSpPr>
            <a:spLocks noGrp="1"/>
          </p:cNvSpPr>
          <p:nvPr>
            <p:ph type="title"/>
          </p:nvPr>
        </p:nvSpPr>
        <p:spPr/>
        <p:txBody>
          <a:bodyPr/>
          <a:lstStyle/>
          <a:p>
            <a:r>
              <a:rPr lang="en-US" dirty="0"/>
              <a:t>POLICY ADVOCACY</a:t>
            </a:r>
          </a:p>
        </p:txBody>
      </p:sp>
      <p:sp>
        <p:nvSpPr>
          <p:cNvPr id="3" name="Content Placeholder 2">
            <a:extLst>
              <a:ext uri="{FF2B5EF4-FFF2-40B4-BE49-F238E27FC236}">
                <a16:creationId xmlns:a16="http://schemas.microsoft.com/office/drawing/2014/main" id="{5B6A3665-96B0-EBE5-90C9-E56CBB808C58}"/>
              </a:ext>
            </a:extLst>
          </p:cNvPr>
          <p:cNvSpPr>
            <a:spLocks noGrp="1"/>
          </p:cNvSpPr>
          <p:nvPr>
            <p:ph idx="1"/>
          </p:nvPr>
        </p:nvSpPr>
        <p:spPr/>
        <p:txBody>
          <a:bodyPr/>
          <a:lstStyle/>
          <a:p>
            <a:r>
              <a:rPr lang="en-US" dirty="0"/>
              <a:t>I gave is a 4.9. Its t would be a 5 but we need more balance </a:t>
            </a:r>
          </a:p>
          <a:p>
            <a:r>
              <a:rPr lang="en-US" dirty="0"/>
              <a:t>Need to be more flexible with priorities – we need to be able to recalibrate </a:t>
            </a:r>
          </a:p>
          <a:p>
            <a:r>
              <a:rPr lang="en-US" dirty="0"/>
              <a:t>We need to reform the website.</a:t>
            </a:r>
          </a:p>
          <a:p>
            <a:r>
              <a:rPr lang="en-US" dirty="0"/>
              <a:t>How to get experts to dig deeper. Are there approaches beyond the board meetings?</a:t>
            </a:r>
          </a:p>
          <a:p>
            <a:r>
              <a:rPr lang="en-US" dirty="0"/>
              <a:t>Maybe more on Executive side targeting the Administration</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D5D538D3-9477-E301-1927-0BED3C2627A1}"/>
              </a:ext>
            </a:extLst>
          </p:cNvPr>
          <p:cNvSpPr>
            <a:spLocks noGrp="1"/>
          </p:cNvSpPr>
          <p:nvPr>
            <p:ph type="sldNum" sz="quarter" idx="12"/>
          </p:nvPr>
        </p:nvSpPr>
        <p:spPr/>
        <p:txBody>
          <a:bodyPr/>
          <a:lstStyle/>
          <a:p>
            <a:pPr>
              <a:defRPr/>
            </a:pPr>
            <a:fld id="{C522B91E-BBDA-47B2-820B-E760F49CA9FF}" type="slidenum">
              <a:rPr lang="en-US" smtClean="0"/>
              <a:pPr>
                <a:defRPr/>
              </a:pPr>
              <a:t>18</a:t>
            </a:fld>
            <a:endParaRPr lang="en-US" dirty="0"/>
          </a:p>
        </p:txBody>
      </p:sp>
    </p:spTree>
    <p:extLst>
      <p:ext uri="{BB962C8B-B14F-4D97-AF65-F5344CB8AC3E}">
        <p14:creationId xmlns:p14="http://schemas.microsoft.com/office/powerpoint/2010/main" val="194793352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31DE2-21A2-547B-0C42-6FFAA645D8B7}"/>
              </a:ext>
            </a:extLst>
          </p:cNvPr>
          <p:cNvSpPr>
            <a:spLocks noGrp="1"/>
          </p:cNvSpPr>
          <p:nvPr>
            <p:ph type="title"/>
          </p:nvPr>
        </p:nvSpPr>
        <p:spPr/>
        <p:txBody>
          <a:bodyPr/>
          <a:lstStyle/>
          <a:p>
            <a:r>
              <a:rPr lang="en-US" dirty="0"/>
              <a:t>BEST PRACTICES</a:t>
            </a:r>
          </a:p>
        </p:txBody>
      </p:sp>
      <p:sp>
        <p:nvSpPr>
          <p:cNvPr id="3" name="Content Placeholder 2">
            <a:extLst>
              <a:ext uri="{FF2B5EF4-FFF2-40B4-BE49-F238E27FC236}">
                <a16:creationId xmlns:a16="http://schemas.microsoft.com/office/drawing/2014/main" id="{79224802-918D-057B-5FF9-B8E029B423E2}"/>
              </a:ext>
            </a:extLst>
          </p:cNvPr>
          <p:cNvSpPr>
            <a:spLocks noGrp="1"/>
          </p:cNvSpPr>
          <p:nvPr>
            <p:ph idx="1"/>
          </p:nvPr>
        </p:nvSpPr>
        <p:spPr>
          <a:xfrm>
            <a:off x="685800" y="1754188"/>
            <a:ext cx="7772400" cy="4722812"/>
          </a:xfrm>
        </p:spPr>
        <p:txBody>
          <a:bodyPr/>
          <a:lstStyle/>
          <a:p>
            <a:r>
              <a:rPr lang="en-US" dirty="0"/>
              <a:t>Biggest feather in the ISA cap is work with the NACD, and directors see that ISA is the source – worth the price of admission</a:t>
            </a:r>
          </a:p>
          <a:p>
            <a:r>
              <a:rPr lang="en-US" dirty="0"/>
              <a:t>High marks for the rigor in explaining the economic model for cybersecurity </a:t>
            </a:r>
          </a:p>
          <a:p>
            <a:r>
              <a:rPr lang="en-US" dirty="0"/>
              <a:t>We can see the impact of the handbook—it gets the boards to ask the right questions</a:t>
            </a:r>
          </a:p>
          <a:p>
            <a:r>
              <a:rPr lang="en-US" dirty="0"/>
              <a:t>Global desire to work with the ISA—is testament to the excellent work we do—especially the edited versions for EU/Germany and Japan</a:t>
            </a:r>
          </a:p>
          <a:p>
            <a:endParaRPr lang="en-US" dirty="0"/>
          </a:p>
          <a:p>
            <a:endParaRPr lang="en-US" dirty="0"/>
          </a:p>
        </p:txBody>
      </p:sp>
      <p:sp>
        <p:nvSpPr>
          <p:cNvPr id="4" name="Slide Number Placeholder 3">
            <a:extLst>
              <a:ext uri="{FF2B5EF4-FFF2-40B4-BE49-F238E27FC236}">
                <a16:creationId xmlns:a16="http://schemas.microsoft.com/office/drawing/2014/main" id="{728D47B4-3347-2A23-F9BC-F67AB2839CBA}"/>
              </a:ext>
            </a:extLst>
          </p:cNvPr>
          <p:cNvSpPr>
            <a:spLocks noGrp="1"/>
          </p:cNvSpPr>
          <p:nvPr>
            <p:ph type="sldNum" sz="quarter" idx="12"/>
          </p:nvPr>
        </p:nvSpPr>
        <p:spPr/>
        <p:txBody>
          <a:bodyPr/>
          <a:lstStyle/>
          <a:p>
            <a:pPr>
              <a:defRPr/>
            </a:pPr>
            <a:fld id="{C522B91E-BBDA-47B2-820B-E760F49CA9FF}" type="slidenum">
              <a:rPr lang="en-US" smtClean="0"/>
              <a:pPr>
                <a:defRPr/>
              </a:pPr>
              <a:t>19</a:t>
            </a:fld>
            <a:endParaRPr lang="en-US" dirty="0"/>
          </a:p>
        </p:txBody>
      </p:sp>
    </p:spTree>
    <p:extLst>
      <p:ext uri="{BB962C8B-B14F-4D97-AF65-F5344CB8AC3E}">
        <p14:creationId xmlns:p14="http://schemas.microsoft.com/office/powerpoint/2010/main" val="391246276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E8086-2E71-E160-F11A-BA966AEB41EA}"/>
              </a:ext>
            </a:extLst>
          </p:cNvPr>
          <p:cNvSpPr>
            <a:spLocks noGrp="1"/>
          </p:cNvSpPr>
          <p:nvPr>
            <p:ph type="title"/>
          </p:nvPr>
        </p:nvSpPr>
        <p:spPr/>
        <p:txBody>
          <a:bodyPr/>
          <a:lstStyle/>
          <a:p>
            <a:r>
              <a:rPr lang="en-US" dirty="0"/>
              <a:t>BEST PRACTICES</a:t>
            </a:r>
          </a:p>
        </p:txBody>
      </p:sp>
      <p:sp>
        <p:nvSpPr>
          <p:cNvPr id="3" name="Content Placeholder 2">
            <a:extLst>
              <a:ext uri="{FF2B5EF4-FFF2-40B4-BE49-F238E27FC236}">
                <a16:creationId xmlns:a16="http://schemas.microsoft.com/office/drawing/2014/main" id="{42A787A5-C93B-57B1-D93B-CA67FE5AEA8E}"/>
              </a:ext>
            </a:extLst>
          </p:cNvPr>
          <p:cNvSpPr>
            <a:spLocks noGrp="1"/>
          </p:cNvSpPr>
          <p:nvPr>
            <p:ph idx="1"/>
          </p:nvPr>
        </p:nvSpPr>
        <p:spPr/>
        <p:txBody>
          <a:bodyPr/>
          <a:lstStyle/>
          <a:p>
            <a:r>
              <a:rPr lang="en-US" dirty="0"/>
              <a:t>The gold standard for ISA.  Makes ISA unique cause it’s not just technical</a:t>
            </a:r>
          </a:p>
          <a:p>
            <a:r>
              <a:rPr lang="en-US" dirty="0"/>
              <a:t>Excellent! NACD is why we are involved</a:t>
            </a:r>
          </a:p>
          <a:p>
            <a:r>
              <a:rPr lang="en-US" dirty="0"/>
              <a:t>Handbook is key for us.  We use it in our work with partners.  Our work gets to the highest levels. </a:t>
            </a:r>
          </a:p>
          <a:p>
            <a:r>
              <a:rPr lang="en-US" dirty="0"/>
              <a:t>ISA has been the trailblazer. Once CS was a novelty for the board and now it’s a central issue –ISA has a lot to do with that </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AE81D1C7-BB0F-2CCB-C21F-CC653C21CA72}"/>
              </a:ext>
            </a:extLst>
          </p:cNvPr>
          <p:cNvSpPr>
            <a:spLocks noGrp="1"/>
          </p:cNvSpPr>
          <p:nvPr>
            <p:ph type="sldNum" sz="quarter" idx="12"/>
          </p:nvPr>
        </p:nvSpPr>
        <p:spPr/>
        <p:txBody>
          <a:bodyPr/>
          <a:lstStyle/>
          <a:p>
            <a:pPr>
              <a:defRPr/>
            </a:pPr>
            <a:fld id="{C522B91E-BBDA-47B2-820B-E760F49CA9FF}" type="slidenum">
              <a:rPr lang="en-US" smtClean="0"/>
              <a:pPr>
                <a:defRPr/>
              </a:pPr>
              <a:t>20</a:t>
            </a:fld>
            <a:endParaRPr lang="en-US" dirty="0"/>
          </a:p>
        </p:txBody>
      </p:sp>
    </p:spTree>
    <p:extLst>
      <p:ext uri="{BB962C8B-B14F-4D97-AF65-F5344CB8AC3E}">
        <p14:creationId xmlns:p14="http://schemas.microsoft.com/office/powerpoint/2010/main" val="258563013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F83CE-7C8C-7C0A-0210-925A283DA726}"/>
              </a:ext>
            </a:extLst>
          </p:cNvPr>
          <p:cNvSpPr>
            <a:spLocks noGrp="1"/>
          </p:cNvSpPr>
          <p:nvPr>
            <p:ph type="title"/>
          </p:nvPr>
        </p:nvSpPr>
        <p:spPr/>
        <p:txBody>
          <a:bodyPr/>
          <a:lstStyle/>
          <a:p>
            <a:r>
              <a:rPr lang="en-US" dirty="0"/>
              <a:t>BEST PRACTICES</a:t>
            </a:r>
          </a:p>
        </p:txBody>
      </p:sp>
      <p:sp>
        <p:nvSpPr>
          <p:cNvPr id="3" name="Content Placeholder 2">
            <a:extLst>
              <a:ext uri="{FF2B5EF4-FFF2-40B4-BE49-F238E27FC236}">
                <a16:creationId xmlns:a16="http://schemas.microsoft.com/office/drawing/2014/main" id="{BF5CD902-DCA9-6EA2-0935-378890060984}"/>
              </a:ext>
            </a:extLst>
          </p:cNvPr>
          <p:cNvSpPr>
            <a:spLocks noGrp="1"/>
          </p:cNvSpPr>
          <p:nvPr>
            <p:ph idx="1"/>
          </p:nvPr>
        </p:nvSpPr>
        <p:spPr/>
        <p:txBody>
          <a:bodyPr/>
          <a:lstStyle/>
          <a:p>
            <a:r>
              <a:rPr lang="en-US" dirty="0"/>
              <a:t>There is a cost to participate as it requires time but it’s worth the reward</a:t>
            </a:r>
          </a:p>
          <a:p>
            <a:r>
              <a:rPr lang="en-US" dirty="0"/>
              <a:t>Are we getting feedback, we need handbook stats to calibrate the impact</a:t>
            </a:r>
          </a:p>
          <a:p>
            <a:r>
              <a:rPr lang="en-US" dirty="0"/>
              <a:t>The challenge is the pace—we do a great job but hard to keep up to meet the challenge—maybe we can give constant updates via AI</a:t>
            </a:r>
          </a:p>
          <a:p>
            <a:r>
              <a:rPr lang="en-US" dirty="0"/>
              <a:t>Need a more coordinated promotion program – maybe with 1631 Digital</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42C282C8-C464-8BF1-D35E-126D939A9E4D}"/>
              </a:ext>
            </a:extLst>
          </p:cNvPr>
          <p:cNvSpPr>
            <a:spLocks noGrp="1"/>
          </p:cNvSpPr>
          <p:nvPr>
            <p:ph type="sldNum" sz="quarter" idx="12"/>
          </p:nvPr>
        </p:nvSpPr>
        <p:spPr/>
        <p:txBody>
          <a:bodyPr/>
          <a:lstStyle/>
          <a:p>
            <a:pPr>
              <a:defRPr/>
            </a:pPr>
            <a:fld id="{C522B91E-BBDA-47B2-820B-E760F49CA9FF}" type="slidenum">
              <a:rPr lang="en-US" smtClean="0"/>
              <a:pPr>
                <a:defRPr/>
              </a:pPr>
              <a:t>21</a:t>
            </a:fld>
            <a:endParaRPr lang="en-US" dirty="0"/>
          </a:p>
        </p:txBody>
      </p:sp>
    </p:spTree>
    <p:extLst>
      <p:ext uri="{BB962C8B-B14F-4D97-AF65-F5344CB8AC3E}">
        <p14:creationId xmlns:p14="http://schemas.microsoft.com/office/powerpoint/2010/main" val="285940082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EB0D0-9907-8BED-7CEB-3F92CDE09F79}"/>
              </a:ext>
            </a:extLst>
          </p:cNvPr>
          <p:cNvSpPr>
            <a:spLocks noGrp="1"/>
          </p:cNvSpPr>
          <p:nvPr>
            <p:ph type="title"/>
          </p:nvPr>
        </p:nvSpPr>
        <p:spPr/>
        <p:txBody>
          <a:bodyPr/>
          <a:lstStyle/>
          <a:p>
            <a:r>
              <a:rPr lang="en-US" dirty="0"/>
              <a:t>KEEPING ISA STRONG</a:t>
            </a:r>
          </a:p>
        </p:txBody>
      </p:sp>
      <p:sp>
        <p:nvSpPr>
          <p:cNvPr id="3" name="Content Placeholder 2">
            <a:extLst>
              <a:ext uri="{FF2B5EF4-FFF2-40B4-BE49-F238E27FC236}">
                <a16:creationId xmlns:a16="http://schemas.microsoft.com/office/drawing/2014/main" id="{31BD7908-8212-2776-7CD8-4B3EFB0EBC05}"/>
              </a:ext>
            </a:extLst>
          </p:cNvPr>
          <p:cNvSpPr>
            <a:spLocks noGrp="1"/>
          </p:cNvSpPr>
          <p:nvPr>
            <p:ph idx="1"/>
          </p:nvPr>
        </p:nvSpPr>
        <p:spPr>
          <a:xfrm>
            <a:off x="685800" y="1754188"/>
            <a:ext cx="7772400" cy="4494212"/>
          </a:xfrm>
        </p:spPr>
        <p:txBody>
          <a:bodyPr/>
          <a:lstStyle/>
          <a:p>
            <a:r>
              <a:rPr lang="en-US" dirty="0"/>
              <a:t>Keep going and follow the plan – NACD will help</a:t>
            </a:r>
          </a:p>
          <a:p>
            <a:r>
              <a:rPr lang="en-US" dirty="0"/>
              <a:t>We are focused on the right things – we need to work on continuity</a:t>
            </a:r>
          </a:p>
          <a:p>
            <a:r>
              <a:rPr lang="en-US" dirty="0"/>
              <a:t>Good addition of new talent</a:t>
            </a:r>
          </a:p>
          <a:p>
            <a:r>
              <a:rPr lang="en-US" dirty="0"/>
              <a:t>Like the monthly reports</a:t>
            </a:r>
          </a:p>
          <a:p>
            <a:r>
              <a:rPr lang="en-US" dirty="0"/>
              <a:t>There really is nothing like ISA—although others have elements of it – I prefer a smaller group like ISA. Very proud to be part of it</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F600522D-235B-CE0C-F3FA-8BCD363BE08F}"/>
              </a:ext>
            </a:extLst>
          </p:cNvPr>
          <p:cNvSpPr>
            <a:spLocks noGrp="1"/>
          </p:cNvSpPr>
          <p:nvPr>
            <p:ph type="sldNum" sz="quarter" idx="12"/>
          </p:nvPr>
        </p:nvSpPr>
        <p:spPr/>
        <p:txBody>
          <a:bodyPr/>
          <a:lstStyle/>
          <a:p>
            <a:pPr>
              <a:defRPr/>
            </a:pPr>
            <a:fld id="{C522B91E-BBDA-47B2-820B-E760F49CA9FF}" type="slidenum">
              <a:rPr lang="en-US" smtClean="0"/>
              <a:pPr>
                <a:defRPr/>
              </a:pPr>
              <a:t>22</a:t>
            </a:fld>
            <a:endParaRPr lang="en-US" dirty="0"/>
          </a:p>
        </p:txBody>
      </p:sp>
    </p:spTree>
    <p:extLst>
      <p:ext uri="{BB962C8B-B14F-4D97-AF65-F5344CB8AC3E}">
        <p14:creationId xmlns:p14="http://schemas.microsoft.com/office/powerpoint/2010/main" val="204209970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6AA3-26D5-DFFA-D0D5-86CD5432F2C2}"/>
              </a:ext>
            </a:extLst>
          </p:cNvPr>
          <p:cNvSpPr>
            <a:spLocks noGrp="1"/>
          </p:cNvSpPr>
          <p:nvPr>
            <p:ph type="title"/>
          </p:nvPr>
        </p:nvSpPr>
        <p:spPr/>
        <p:txBody>
          <a:bodyPr/>
          <a:lstStyle/>
          <a:p>
            <a:r>
              <a:rPr lang="en-US" dirty="0"/>
              <a:t>KEEPING ISA STRONG</a:t>
            </a:r>
          </a:p>
        </p:txBody>
      </p:sp>
      <p:sp>
        <p:nvSpPr>
          <p:cNvPr id="3" name="Content Placeholder 2">
            <a:extLst>
              <a:ext uri="{FF2B5EF4-FFF2-40B4-BE49-F238E27FC236}">
                <a16:creationId xmlns:a16="http://schemas.microsoft.com/office/drawing/2014/main" id="{0068F94B-2BF2-96E9-B8C3-5B77B3625917}"/>
              </a:ext>
            </a:extLst>
          </p:cNvPr>
          <p:cNvSpPr>
            <a:spLocks noGrp="1"/>
          </p:cNvSpPr>
          <p:nvPr>
            <p:ph idx="1"/>
          </p:nvPr>
        </p:nvSpPr>
        <p:spPr/>
        <p:txBody>
          <a:bodyPr/>
          <a:lstStyle/>
          <a:p>
            <a:r>
              <a:rPr lang="en-US" dirty="0"/>
              <a:t>More concerned about this than ever before – we need to close on some new members </a:t>
            </a:r>
          </a:p>
          <a:p>
            <a:r>
              <a:rPr lang="en-US" dirty="0"/>
              <a:t>This is the area where we have the most work to do. Clearly the landscape has changed </a:t>
            </a:r>
          </a:p>
          <a:p>
            <a:r>
              <a:rPr lang="en-US" dirty="0"/>
              <a:t> Need to figure out how to recruit – brainstorming at the board meeting</a:t>
            </a:r>
          </a:p>
          <a:p>
            <a:r>
              <a:rPr lang="en-US" dirty="0"/>
              <a:t>Need to justify based on what ISA provides and people can’t get elsewhere – like policy changes </a:t>
            </a:r>
          </a:p>
          <a:p>
            <a:endParaRPr lang="en-US" dirty="0"/>
          </a:p>
          <a:p>
            <a:endParaRPr lang="en-US" dirty="0"/>
          </a:p>
        </p:txBody>
      </p:sp>
      <p:sp>
        <p:nvSpPr>
          <p:cNvPr id="4" name="Slide Number Placeholder 3">
            <a:extLst>
              <a:ext uri="{FF2B5EF4-FFF2-40B4-BE49-F238E27FC236}">
                <a16:creationId xmlns:a16="http://schemas.microsoft.com/office/drawing/2014/main" id="{35E5C052-2145-EB09-C272-7741A1D1325B}"/>
              </a:ext>
            </a:extLst>
          </p:cNvPr>
          <p:cNvSpPr>
            <a:spLocks noGrp="1"/>
          </p:cNvSpPr>
          <p:nvPr>
            <p:ph type="sldNum" sz="quarter" idx="12"/>
          </p:nvPr>
        </p:nvSpPr>
        <p:spPr/>
        <p:txBody>
          <a:bodyPr/>
          <a:lstStyle/>
          <a:p>
            <a:pPr>
              <a:defRPr/>
            </a:pPr>
            <a:fld id="{C522B91E-BBDA-47B2-820B-E760F49CA9FF}" type="slidenum">
              <a:rPr lang="en-US" smtClean="0"/>
              <a:pPr>
                <a:defRPr/>
              </a:pPr>
              <a:t>23</a:t>
            </a:fld>
            <a:endParaRPr lang="en-US" dirty="0"/>
          </a:p>
        </p:txBody>
      </p:sp>
    </p:spTree>
    <p:extLst>
      <p:ext uri="{BB962C8B-B14F-4D97-AF65-F5344CB8AC3E}">
        <p14:creationId xmlns:p14="http://schemas.microsoft.com/office/powerpoint/2010/main" val="3792479782"/>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6228C-1039-8F3F-0912-AEC8C896DD53}"/>
              </a:ext>
            </a:extLst>
          </p:cNvPr>
          <p:cNvSpPr>
            <a:spLocks noGrp="1"/>
          </p:cNvSpPr>
          <p:nvPr>
            <p:ph type="title"/>
          </p:nvPr>
        </p:nvSpPr>
        <p:spPr/>
        <p:txBody>
          <a:bodyPr/>
          <a:lstStyle/>
          <a:p>
            <a:r>
              <a:rPr lang="en-US" dirty="0"/>
              <a:t>KEEPING ISA STRONG</a:t>
            </a:r>
          </a:p>
        </p:txBody>
      </p:sp>
      <p:sp>
        <p:nvSpPr>
          <p:cNvPr id="3" name="Content Placeholder 2">
            <a:extLst>
              <a:ext uri="{FF2B5EF4-FFF2-40B4-BE49-F238E27FC236}">
                <a16:creationId xmlns:a16="http://schemas.microsoft.com/office/drawing/2014/main" id="{EBC6C18D-54CE-13D0-E31E-87C1A9906A92}"/>
              </a:ext>
            </a:extLst>
          </p:cNvPr>
          <p:cNvSpPr>
            <a:spLocks noGrp="1"/>
          </p:cNvSpPr>
          <p:nvPr>
            <p:ph idx="1"/>
          </p:nvPr>
        </p:nvSpPr>
        <p:spPr/>
        <p:txBody>
          <a:bodyPr/>
          <a:lstStyle/>
          <a:p>
            <a:r>
              <a:rPr lang="en-US" dirty="0"/>
              <a:t>This is not a typical board – different model, –other boards have –narrower scope</a:t>
            </a:r>
          </a:p>
          <a:p>
            <a:r>
              <a:rPr lang="en-US" dirty="0"/>
              <a:t>Maybe the board should break up into groups of 3 and report back to the board</a:t>
            </a:r>
          </a:p>
          <a:p>
            <a:r>
              <a:rPr lang="en-US" dirty="0"/>
              <a:t>How do we get people to commit the time? It’s a competition for mind-space</a:t>
            </a:r>
          </a:p>
          <a:p>
            <a:r>
              <a:rPr lang="en-US" dirty="0"/>
              <a:t>We split costs between two levels – board should develop best practices for how to get dues approved –how are we selling ISA?</a:t>
            </a:r>
          </a:p>
          <a:p>
            <a:endParaRPr lang="en-US" dirty="0"/>
          </a:p>
          <a:p>
            <a:pPr marL="0"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6A96B17-E451-88D1-50B3-5F511AE42C39}"/>
              </a:ext>
            </a:extLst>
          </p:cNvPr>
          <p:cNvSpPr>
            <a:spLocks noGrp="1"/>
          </p:cNvSpPr>
          <p:nvPr>
            <p:ph type="sldNum" sz="quarter" idx="12"/>
          </p:nvPr>
        </p:nvSpPr>
        <p:spPr/>
        <p:txBody>
          <a:bodyPr/>
          <a:lstStyle/>
          <a:p>
            <a:pPr>
              <a:defRPr/>
            </a:pPr>
            <a:fld id="{C522B91E-BBDA-47B2-820B-E760F49CA9FF}" type="slidenum">
              <a:rPr lang="en-US" smtClean="0"/>
              <a:pPr>
                <a:defRPr/>
              </a:pPr>
              <a:t>24</a:t>
            </a:fld>
            <a:endParaRPr lang="en-US" dirty="0"/>
          </a:p>
        </p:txBody>
      </p:sp>
    </p:spTree>
    <p:extLst>
      <p:ext uri="{BB962C8B-B14F-4D97-AF65-F5344CB8AC3E}">
        <p14:creationId xmlns:p14="http://schemas.microsoft.com/office/powerpoint/2010/main" val="324062513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C2368-BDD7-2927-E3A2-DDC7E1B470C8}"/>
              </a:ext>
            </a:extLst>
          </p:cNvPr>
          <p:cNvSpPr>
            <a:spLocks noGrp="1"/>
          </p:cNvSpPr>
          <p:nvPr>
            <p:ph type="title"/>
          </p:nvPr>
        </p:nvSpPr>
        <p:spPr/>
        <p:txBody>
          <a:bodyPr/>
          <a:lstStyle/>
          <a:p>
            <a:r>
              <a:rPr lang="en-US" dirty="0"/>
              <a:t>2026 NACD HANDBOOK</a:t>
            </a:r>
          </a:p>
        </p:txBody>
      </p:sp>
      <p:sp>
        <p:nvSpPr>
          <p:cNvPr id="3" name="Content Placeholder 2">
            <a:extLst>
              <a:ext uri="{FF2B5EF4-FFF2-40B4-BE49-F238E27FC236}">
                <a16:creationId xmlns:a16="http://schemas.microsoft.com/office/drawing/2014/main" id="{947DDCD3-D119-2D24-E4C8-427DE2372CB7}"/>
              </a:ext>
            </a:extLst>
          </p:cNvPr>
          <p:cNvSpPr>
            <a:spLocks noGrp="1"/>
          </p:cNvSpPr>
          <p:nvPr>
            <p:ph idx="1"/>
          </p:nvPr>
        </p:nvSpPr>
        <p:spPr/>
        <p:txBody>
          <a:bodyPr/>
          <a:lstStyle/>
          <a:p>
            <a:r>
              <a:rPr lang="en-US" dirty="0"/>
              <a:t>2026 COVER SHOT</a:t>
            </a:r>
          </a:p>
          <a:p>
            <a:r>
              <a:rPr lang="en-US" dirty="0"/>
              <a:t>COVER SHOT OF AI SUPPLEMENT</a:t>
            </a:r>
          </a:p>
          <a:p>
            <a:r>
              <a:rPr lang="en-US" dirty="0"/>
              <a:t>LIST PRNCIPLES AND THEN TOOL KIT CHAPTERS (W/AUTHORS)</a:t>
            </a:r>
          </a:p>
        </p:txBody>
      </p:sp>
      <p:sp>
        <p:nvSpPr>
          <p:cNvPr id="4" name="Slide Number Placeholder 3">
            <a:extLst>
              <a:ext uri="{FF2B5EF4-FFF2-40B4-BE49-F238E27FC236}">
                <a16:creationId xmlns:a16="http://schemas.microsoft.com/office/drawing/2014/main" id="{B23C81FF-DACF-AFDC-7901-125162745A98}"/>
              </a:ext>
            </a:extLst>
          </p:cNvPr>
          <p:cNvSpPr>
            <a:spLocks noGrp="1"/>
          </p:cNvSpPr>
          <p:nvPr>
            <p:ph type="sldNum" sz="quarter" idx="12"/>
          </p:nvPr>
        </p:nvSpPr>
        <p:spPr/>
        <p:txBody>
          <a:bodyPr/>
          <a:lstStyle/>
          <a:p>
            <a:pPr>
              <a:defRPr/>
            </a:pPr>
            <a:fld id="{C522B91E-BBDA-47B2-820B-E760F49CA9FF}" type="slidenum">
              <a:rPr lang="en-US" smtClean="0"/>
              <a:pPr>
                <a:defRPr/>
              </a:pPr>
              <a:t>25</a:t>
            </a:fld>
            <a:endParaRPr lang="en-US" dirty="0"/>
          </a:p>
        </p:txBody>
      </p:sp>
    </p:spTree>
    <p:extLst>
      <p:ext uri="{BB962C8B-B14F-4D97-AF65-F5344CB8AC3E}">
        <p14:creationId xmlns:p14="http://schemas.microsoft.com/office/powerpoint/2010/main" val="3391255102"/>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CD7C0-FDD0-3936-3E8C-AB6718025BA2}"/>
              </a:ext>
            </a:extLst>
          </p:cNvPr>
          <p:cNvSpPr>
            <a:spLocks noGrp="1"/>
          </p:cNvSpPr>
          <p:nvPr>
            <p:ph type="title"/>
          </p:nvPr>
        </p:nvSpPr>
        <p:spPr/>
        <p:txBody>
          <a:bodyPr/>
          <a:lstStyle/>
          <a:p>
            <a:r>
              <a:rPr lang="en-US" dirty="0"/>
              <a:t>Promotional Campaign</a:t>
            </a:r>
          </a:p>
        </p:txBody>
      </p:sp>
      <p:sp>
        <p:nvSpPr>
          <p:cNvPr id="3" name="Content Placeholder 2">
            <a:extLst>
              <a:ext uri="{FF2B5EF4-FFF2-40B4-BE49-F238E27FC236}">
                <a16:creationId xmlns:a16="http://schemas.microsoft.com/office/drawing/2014/main" id="{AF6BE6F9-B398-6769-3A57-CA441F967ACF}"/>
              </a:ext>
            </a:extLst>
          </p:cNvPr>
          <p:cNvSpPr>
            <a:spLocks noGrp="1"/>
          </p:cNvSpPr>
          <p:nvPr>
            <p:ph idx="1"/>
          </p:nvPr>
        </p:nvSpPr>
        <p:spPr/>
        <p:txBody>
          <a:bodyPr/>
          <a:lstStyle/>
          <a:p>
            <a:r>
              <a:rPr lang="en-US" dirty="0"/>
              <a:t>Campaign Strategy: A phased authority campaign, not just a one-day release:</a:t>
            </a:r>
          </a:p>
          <a:p>
            <a:r>
              <a:rPr lang="en-US" dirty="0"/>
              <a:t>1. Launch with credibility and urgency</a:t>
            </a:r>
          </a:p>
          <a:p>
            <a:r>
              <a:rPr lang="en-US" dirty="0"/>
              <a:t>2. Deepen awareness and engagement through NACD member programming ISA Webinars</a:t>
            </a:r>
          </a:p>
          <a:p>
            <a:r>
              <a:rPr lang="en-US" dirty="0"/>
              <a:t>3. Extend lifecycle via Webinars NACD Chapters and stakeholders, ongoing media &amp; conferences</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7AC6185D-A25C-2532-4320-D8A20EF792C5}"/>
              </a:ext>
            </a:extLst>
          </p:cNvPr>
          <p:cNvSpPr>
            <a:spLocks noGrp="1"/>
          </p:cNvSpPr>
          <p:nvPr>
            <p:ph type="sldNum" sz="quarter" idx="12"/>
          </p:nvPr>
        </p:nvSpPr>
        <p:spPr/>
        <p:txBody>
          <a:bodyPr/>
          <a:lstStyle/>
          <a:p>
            <a:pPr>
              <a:defRPr/>
            </a:pPr>
            <a:fld id="{C522B91E-BBDA-47B2-820B-E760F49CA9FF}" type="slidenum">
              <a:rPr lang="en-US" smtClean="0"/>
              <a:pPr>
                <a:defRPr/>
              </a:pPr>
              <a:t>26</a:t>
            </a:fld>
            <a:endParaRPr lang="en-US" dirty="0"/>
          </a:p>
        </p:txBody>
      </p:sp>
    </p:spTree>
    <p:extLst>
      <p:ext uri="{BB962C8B-B14F-4D97-AF65-F5344CB8AC3E}">
        <p14:creationId xmlns:p14="http://schemas.microsoft.com/office/powerpoint/2010/main" val="222556871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A3A60-800A-DEB2-972D-DCB7DB54ACE2}"/>
              </a:ext>
            </a:extLst>
          </p:cNvPr>
          <p:cNvSpPr>
            <a:spLocks noGrp="1"/>
          </p:cNvSpPr>
          <p:nvPr>
            <p:ph type="title"/>
          </p:nvPr>
        </p:nvSpPr>
        <p:spPr/>
        <p:txBody>
          <a:bodyPr/>
          <a:lstStyle/>
          <a:p>
            <a:r>
              <a:rPr lang="en-US" dirty="0"/>
              <a:t>Target Audiences</a:t>
            </a:r>
          </a:p>
        </p:txBody>
      </p:sp>
      <p:sp>
        <p:nvSpPr>
          <p:cNvPr id="3" name="Content Placeholder 2">
            <a:extLst>
              <a:ext uri="{FF2B5EF4-FFF2-40B4-BE49-F238E27FC236}">
                <a16:creationId xmlns:a16="http://schemas.microsoft.com/office/drawing/2014/main" id="{99D66554-D1F3-671B-8D5B-BF2798D8EE9B}"/>
              </a:ext>
            </a:extLst>
          </p:cNvPr>
          <p:cNvSpPr>
            <a:spLocks noGrp="1"/>
          </p:cNvSpPr>
          <p:nvPr>
            <p:ph idx="1"/>
          </p:nvPr>
        </p:nvSpPr>
        <p:spPr/>
        <p:txBody>
          <a:bodyPr/>
          <a:lstStyle/>
          <a:p>
            <a:r>
              <a:rPr lang="en-US" dirty="0"/>
              <a:t>Top tier business (WSJ, FT, etc.)</a:t>
            </a:r>
          </a:p>
          <a:p>
            <a:r>
              <a:rPr lang="en-US" dirty="0"/>
              <a:t>Corporate governance (Agenda, Directors &amp; Boards)</a:t>
            </a:r>
          </a:p>
          <a:p>
            <a:r>
              <a:rPr lang="en-US" dirty="0"/>
              <a:t>Cyber (trades)</a:t>
            </a:r>
          </a:p>
          <a:p>
            <a:r>
              <a:rPr lang="en-US" dirty="0"/>
              <a:t>Vertical trades (banking, pharma, healthcare)</a:t>
            </a:r>
          </a:p>
          <a:p>
            <a:r>
              <a:rPr lang="en-US" dirty="0"/>
              <a:t>Attendees and other key contacts will receive an embargoed copy of the report.</a:t>
            </a:r>
          </a:p>
          <a:p>
            <a:r>
              <a:rPr lang="en-US" dirty="0"/>
              <a:t>Individual follow up</a:t>
            </a:r>
          </a:p>
          <a:p>
            <a:endParaRPr lang="en-US" dirty="0"/>
          </a:p>
          <a:p>
            <a:endParaRPr lang="en-US" dirty="0"/>
          </a:p>
        </p:txBody>
      </p:sp>
      <p:sp>
        <p:nvSpPr>
          <p:cNvPr id="4" name="Slide Number Placeholder 3">
            <a:extLst>
              <a:ext uri="{FF2B5EF4-FFF2-40B4-BE49-F238E27FC236}">
                <a16:creationId xmlns:a16="http://schemas.microsoft.com/office/drawing/2014/main" id="{6610FE67-D631-CF23-7625-E099FE183F83}"/>
              </a:ext>
            </a:extLst>
          </p:cNvPr>
          <p:cNvSpPr>
            <a:spLocks noGrp="1"/>
          </p:cNvSpPr>
          <p:nvPr>
            <p:ph type="sldNum" sz="quarter" idx="12"/>
          </p:nvPr>
        </p:nvSpPr>
        <p:spPr/>
        <p:txBody>
          <a:bodyPr/>
          <a:lstStyle/>
          <a:p>
            <a:pPr>
              <a:defRPr/>
            </a:pPr>
            <a:fld id="{C522B91E-BBDA-47B2-820B-E760F49CA9FF}" type="slidenum">
              <a:rPr lang="en-US" smtClean="0"/>
              <a:pPr>
                <a:defRPr/>
              </a:pPr>
              <a:t>27</a:t>
            </a:fld>
            <a:endParaRPr lang="en-US" dirty="0"/>
          </a:p>
        </p:txBody>
      </p:sp>
    </p:spTree>
    <p:extLst>
      <p:ext uri="{BB962C8B-B14F-4D97-AF65-F5344CB8AC3E}">
        <p14:creationId xmlns:p14="http://schemas.microsoft.com/office/powerpoint/2010/main" val="192494798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CCDBC-21C5-C536-FD41-0A1F12FB61CC}"/>
              </a:ext>
            </a:extLst>
          </p:cNvPr>
          <p:cNvSpPr>
            <a:spLocks noGrp="1"/>
          </p:cNvSpPr>
          <p:nvPr>
            <p:ph type="title"/>
          </p:nvPr>
        </p:nvSpPr>
        <p:spPr/>
        <p:txBody>
          <a:bodyPr/>
          <a:lstStyle/>
          <a:p>
            <a:r>
              <a:rPr lang="en-US"/>
              <a:t>Launch</a:t>
            </a:r>
            <a:r>
              <a:rPr lang="en-US" dirty="0"/>
              <a:t>: Media Roundtable Objectives</a:t>
            </a:r>
          </a:p>
        </p:txBody>
      </p:sp>
      <p:sp>
        <p:nvSpPr>
          <p:cNvPr id="3" name="Content Placeholder 2">
            <a:extLst>
              <a:ext uri="{FF2B5EF4-FFF2-40B4-BE49-F238E27FC236}">
                <a16:creationId xmlns:a16="http://schemas.microsoft.com/office/drawing/2014/main" id="{E8A61E0A-FD33-D29C-8248-0A8F643934C9}"/>
              </a:ext>
            </a:extLst>
          </p:cNvPr>
          <p:cNvSpPr>
            <a:spLocks noGrp="1"/>
          </p:cNvSpPr>
          <p:nvPr>
            <p:ph idx="1"/>
          </p:nvPr>
        </p:nvSpPr>
        <p:spPr/>
        <p:txBody>
          <a:bodyPr/>
          <a:lstStyle/>
          <a:p>
            <a:r>
              <a:rPr lang="en-US" dirty="0"/>
              <a:t>Position NACD, ISA and the handbook as a trusted sources for cyber governance insights</a:t>
            </a:r>
          </a:p>
          <a:p>
            <a:r>
              <a:rPr lang="en-US" dirty="0"/>
              <a:t>Goal: 6–10 reporters from priority business, cyber/IT and governance outlets –45 min.</a:t>
            </a:r>
          </a:p>
          <a:p>
            <a:r>
              <a:rPr lang="en-US" dirty="0"/>
              <a:t>Moderated discussion featuring an NACD member and representative from ISA board</a:t>
            </a:r>
          </a:p>
          <a:p>
            <a:r>
              <a:rPr lang="en-US" dirty="0"/>
              <a:t>No formal presentation; conversation anchored by business and board priorities and challenges and the trends shaping future risk management.</a:t>
            </a:r>
          </a:p>
          <a:p>
            <a:endParaRPr lang="en-US" dirty="0"/>
          </a:p>
        </p:txBody>
      </p:sp>
      <p:sp>
        <p:nvSpPr>
          <p:cNvPr id="4" name="Slide Number Placeholder 3">
            <a:extLst>
              <a:ext uri="{FF2B5EF4-FFF2-40B4-BE49-F238E27FC236}">
                <a16:creationId xmlns:a16="http://schemas.microsoft.com/office/drawing/2014/main" id="{21CD008E-80E5-93E3-3DB0-CDC4D389B06B}"/>
              </a:ext>
            </a:extLst>
          </p:cNvPr>
          <p:cNvSpPr>
            <a:spLocks noGrp="1"/>
          </p:cNvSpPr>
          <p:nvPr>
            <p:ph type="sldNum" sz="quarter" idx="12"/>
          </p:nvPr>
        </p:nvSpPr>
        <p:spPr/>
        <p:txBody>
          <a:bodyPr/>
          <a:lstStyle/>
          <a:p>
            <a:pPr>
              <a:defRPr/>
            </a:pPr>
            <a:fld id="{C522B91E-BBDA-47B2-820B-E760F49CA9FF}" type="slidenum">
              <a:rPr lang="en-US" smtClean="0"/>
              <a:pPr>
                <a:defRPr/>
              </a:pPr>
              <a:t>28</a:t>
            </a:fld>
            <a:endParaRPr lang="en-US" dirty="0"/>
          </a:p>
        </p:txBody>
      </p:sp>
    </p:spTree>
    <p:extLst>
      <p:ext uri="{BB962C8B-B14F-4D97-AF65-F5344CB8AC3E}">
        <p14:creationId xmlns:p14="http://schemas.microsoft.com/office/powerpoint/2010/main" val="322805370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8A88B-DC10-60FB-6041-4F563C3FC5BC}"/>
              </a:ext>
            </a:extLst>
          </p:cNvPr>
          <p:cNvSpPr>
            <a:spLocks noGrp="1"/>
          </p:cNvSpPr>
          <p:nvPr>
            <p:ph type="title"/>
          </p:nvPr>
        </p:nvSpPr>
        <p:spPr/>
        <p:txBody>
          <a:bodyPr/>
          <a:lstStyle/>
          <a:p>
            <a:r>
              <a:rPr lang="en-US" dirty="0"/>
              <a:t>NACD-ISA Approach to Media Roundtable</a:t>
            </a:r>
          </a:p>
        </p:txBody>
      </p:sp>
      <p:sp>
        <p:nvSpPr>
          <p:cNvPr id="3" name="Content Placeholder 2">
            <a:extLst>
              <a:ext uri="{FF2B5EF4-FFF2-40B4-BE49-F238E27FC236}">
                <a16:creationId xmlns:a16="http://schemas.microsoft.com/office/drawing/2014/main" id="{26170F09-6421-81BB-ECC3-D4FBE71EDB23}"/>
              </a:ext>
            </a:extLst>
          </p:cNvPr>
          <p:cNvSpPr>
            <a:spLocks noGrp="1"/>
          </p:cNvSpPr>
          <p:nvPr>
            <p:ph idx="1"/>
          </p:nvPr>
        </p:nvSpPr>
        <p:spPr/>
        <p:txBody>
          <a:bodyPr/>
          <a:lstStyle/>
          <a:p>
            <a:r>
              <a:rPr lang="en-US" sz="2400" dirty="0"/>
              <a:t>Peter Gleason focuses on progress boards are making on cyber and why handbook is so valuable</a:t>
            </a:r>
          </a:p>
          <a:p>
            <a:r>
              <a:rPr lang="en-US" sz="2400" dirty="0"/>
              <a:t>Greg </a:t>
            </a:r>
            <a:r>
              <a:rPr lang="en-US" sz="2400" dirty="0" err="1"/>
              <a:t>Touhill</a:t>
            </a:r>
            <a:r>
              <a:rPr lang="en-US" sz="2400" dirty="0"/>
              <a:t> focus area how quickly technology is advancing and how important it is for security practice to keep pace through public private partnerships </a:t>
            </a:r>
          </a:p>
          <a:p>
            <a:r>
              <a:rPr lang="en-US" sz="2400" dirty="0"/>
              <a:t>Jr Williamson will focus on the role of the CISO in enhancing board’s ability to address cybersecurity as a matter of business strategy not a primarily technical issue</a:t>
            </a:r>
          </a:p>
          <a:p>
            <a:r>
              <a:rPr lang="en-US" sz="2400" dirty="0"/>
              <a:t>Larry Clinton highlight the handbook process and how its use leads to significant positive security outcomes </a:t>
            </a:r>
          </a:p>
          <a:p>
            <a:endParaRPr lang="en-US" dirty="0"/>
          </a:p>
        </p:txBody>
      </p:sp>
      <p:sp>
        <p:nvSpPr>
          <p:cNvPr id="4" name="Slide Number Placeholder 3">
            <a:extLst>
              <a:ext uri="{FF2B5EF4-FFF2-40B4-BE49-F238E27FC236}">
                <a16:creationId xmlns:a16="http://schemas.microsoft.com/office/drawing/2014/main" id="{9A22EA21-EF22-38E2-9D97-1A01A37F7769}"/>
              </a:ext>
            </a:extLst>
          </p:cNvPr>
          <p:cNvSpPr>
            <a:spLocks noGrp="1"/>
          </p:cNvSpPr>
          <p:nvPr>
            <p:ph type="sldNum" sz="quarter" idx="12"/>
          </p:nvPr>
        </p:nvSpPr>
        <p:spPr/>
        <p:txBody>
          <a:bodyPr/>
          <a:lstStyle/>
          <a:p>
            <a:pPr>
              <a:defRPr/>
            </a:pPr>
            <a:fld id="{C522B91E-BBDA-47B2-820B-E760F49CA9FF}" type="slidenum">
              <a:rPr lang="en-US" smtClean="0"/>
              <a:pPr>
                <a:defRPr/>
              </a:pPr>
              <a:t>29</a:t>
            </a:fld>
            <a:endParaRPr lang="en-US" dirty="0"/>
          </a:p>
        </p:txBody>
      </p:sp>
    </p:spTree>
    <p:extLst>
      <p:ext uri="{BB962C8B-B14F-4D97-AF65-F5344CB8AC3E}">
        <p14:creationId xmlns:p14="http://schemas.microsoft.com/office/powerpoint/2010/main" val="325378441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B33B3-69A8-1169-5CBD-78B0839C848C}"/>
              </a:ext>
            </a:extLst>
          </p:cNvPr>
          <p:cNvSpPr>
            <a:spLocks noGrp="1"/>
          </p:cNvSpPr>
          <p:nvPr>
            <p:ph type="title"/>
          </p:nvPr>
        </p:nvSpPr>
        <p:spPr/>
        <p:txBody>
          <a:bodyPr/>
          <a:lstStyle/>
          <a:p>
            <a:r>
              <a:rPr lang="en-US" dirty="0"/>
              <a:t>PROMOTIONAL CAMPAIGN</a:t>
            </a:r>
          </a:p>
        </p:txBody>
      </p:sp>
      <p:sp>
        <p:nvSpPr>
          <p:cNvPr id="3" name="Content Placeholder 2">
            <a:extLst>
              <a:ext uri="{FF2B5EF4-FFF2-40B4-BE49-F238E27FC236}">
                <a16:creationId xmlns:a16="http://schemas.microsoft.com/office/drawing/2014/main" id="{CD498691-8532-095C-05B3-30EBA21B69F8}"/>
              </a:ext>
            </a:extLst>
          </p:cNvPr>
          <p:cNvSpPr>
            <a:spLocks noGrp="1"/>
          </p:cNvSpPr>
          <p:nvPr>
            <p:ph idx="1"/>
          </p:nvPr>
        </p:nvSpPr>
        <p:spPr/>
        <p:txBody>
          <a:bodyPr/>
          <a:lstStyle/>
          <a:p>
            <a:r>
              <a:rPr lang="en-US" dirty="0"/>
              <a:t>April 16 --Launch Media RoundTable</a:t>
            </a:r>
          </a:p>
          <a:p>
            <a:r>
              <a:rPr lang="en-US" dirty="0"/>
              <a:t>4/20-4/23 -- NACD Member Webinar/Social Media</a:t>
            </a:r>
          </a:p>
          <a:p>
            <a:r>
              <a:rPr lang="en-US" dirty="0"/>
              <a:t>TBA ISA/NACD joint letter on Quantum</a:t>
            </a:r>
          </a:p>
          <a:p>
            <a:r>
              <a:rPr lang="en-US" dirty="0"/>
              <a:t>May 1  -- December 15 ISA- NACD launch monthly webinars covering all sections of handbook (Kyndryl and1631 Partner)</a:t>
            </a:r>
          </a:p>
          <a:p>
            <a:r>
              <a:rPr lang="en-US" dirty="0"/>
              <a:t>October 11- 14 NACD Summit</a:t>
            </a:r>
          </a:p>
          <a:p>
            <a:endParaRPr lang="en-US" dirty="0"/>
          </a:p>
        </p:txBody>
      </p:sp>
      <p:sp>
        <p:nvSpPr>
          <p:cNvPr id="4" name="Slide Number Placeholder 3">
            <a:extLst>
              <a:ext uri="{FF2B5EF4-FFF2-40B4-BE49-F238E27FC236}">
                <a16:creationId xmlns:a16="http://schemas.microsoft.com/office/drawing/2014/main" id="{4DC574D1-5BAD-30A7-D44F-7EF872F47810}"/>
              </a:ext>
            </a:extLst>
          </p:cNvPr>
          <p:cNvSpPr>
            <a:spLocks noGrp="1"/>
          </p:cNvSpPr>
          <p:nvPr>
            <p:ph type="sldNum" sz="quarter" idx="12"/>
          </p:nvPr>
        </p:nvSpPr>
        <p:spPr/>
        <p:txBody>
          <a:bodyPr/>
          <a:lstStyle/>
          <a:p>
            <a:pPr>
              <a:defRPr/>
            </a:pPr>
            <a:fld id="{C522B91E-BBDA-47B2-820B-E760F49CA9FF}" type="slidenum">
              <a:rPr lang="en-US" smtClean="0"/>
              <a:pPr>
                <a:defRPr/>
              </a:pPr>
              <a:t>30</a:t>
            </a:fld>
            <a:endParaRPr lang="en-US" dirty="0"/>
          </a:p>
        </p:txBody>
      </p:sp>
    </p:spTree>
    <p:extLst>
      <p:ext uri="{BB962C8B-B14F-4D97-AF65-F5344CB8AC3E}">
        <p14:creationId xmlns:p14="http://schemas.microsoft.com/office/powerpoint/2010/main" val="326125204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D1500-542B-D931-573A-8B6F30520B3B}"/>
              </a:ext>
            </a:extLst>
          </p:cNvPr>
          <p:cNvSpPr>
            <a:spLocks noGrp="1"/>
          </p:cNvSpPr>
          <p:nvPr>
            <p:ph type="title"/>
          </p:nvPr>
        </p:nvSpPr>
        <p:spPr/>
        <p:txBody>
          <a:bodyPr/>
          <a:lstStyle/>
          <a:p>
            <a:r>
              <a:rPr lang="en-US" dirty="0"/>
              <a:t>INTERNATIONAL EDTIONS </a:t>
            </a:r>
          </a:p>
        </p:txBody>
      </p:sp>
      <p:sp>
        <p:nvSpPr>
          <p:cNvPr id="3" name="Content Placeholder 2">
            <a:extLst>
              <a:ext uri="{FF2B5EF4-FFF2-40B4-BE49-F238E27FC236}">
                <a16:creationId xmlns:a16="http://schemas.microsoft.com/office/drawing/2014/main" id="{2B6753A3-69E3-AF16-6F96-263B61E4F257}"/>
              </a:ext>
            </a:extLst>
          </p:cNvPr>
          <p:cNvSpPr>
            <a:spLocks noGrp="1"/>
          </p:cNvSpPr>
          <p:nvPr>
            <p:ph idx="1"/>
          </p:nvPr>
        </p:nvSpPr>
        <p:spPr/>
        <p:txBody>
          <a:bodyPr/>
          <a:lstStyle/>
          <a:p>
            <a:r>
              <a:rPr lang="en-US" dirty="0"/>
              <a:t>GERMAN FEDERAL OFFICE OF INFORMATION SECUITY (BSI) – THIRD EDTIONS</a:t>
            </a:r>
          </a:p>
          <a:p>
            <a:endParaRPr lang="en-US" dirty="0"/>
          </a:p>
          <a:p>
            <a:r>
              <a:rPr lang="en-US" dirty="0"/>
              <a:t>EUROPEAN CONFERENC OF DIRETCTORS ASSOCAITONS – THIRD EDTION</a:t>
            </a:r>
          </a:p>
          <a:p>
            <a:endParaRPr lang="en-US" dirty="0"/>
          </a:p>
          <a:p>
            <a:r>
              <a:rPr lang="en-US" dirty="0"/>
              <a:t>JAPANESE FEDERATION OF BUSINESSES – SECOND EDTIONS</a:t>
            </a:r>
          </a:p>
        </p:txBody>
      </p:sp>
      <p:sp>
        <p:nvSpPr>
          <p:cNvPr id="4" name="Slide Number Placeholder 3">
            <a:extLst>
              <a:ext uri="{FF2B5EF4-FFF2-40B4-BE49-F238E27FC236}">
                <a16:creationId xmlns:a16="http://schemas.microsoft.com/office/drawing/2014/main" id="{F7F6F361-C072-598D-5188-76A0C9F039DA}"/>
              </a:ext>
            </a:extLst>
          </p:cNvPr>
          <p:cNvSpPr>
            <a:spLocks noGrp="1"/>
          </p:cNvSpPr>
          <p:nvPr>
            <p:ph type="sldNum" sz="quarter" idx="12"/>
          </p:nvPr>
        </p:nvSpPr>
        <p:spPr/>
        <p:txBody>
          <a:bodyPr/>
          <a:lstStyle/>
          <a:p>
            <a:pPr>
              <a:defRPr/>
            </a:pPr>
            <a:fld id="{C522B91E-BBDA-47B2-820B-E760F49CA9FF}" type="slidenum">
              <a:rPr lang="en-US" smtClean="0"/>
              <a:pPr>
                <a:defRPr/>
              </a:pPr>
              <a:t>31</a:t>
            </a:fld>
            <a:endParaRPr lang="en-US" dirty="0"/>
          </a:p>
        </p:txBody>
      </p:sp>
    </p:spTree>
    <p:extLst>
      <p:ext uri="{BB962C8B-B14F-4D97-AF65-F5344CB8AC3E}">
        <p14:creationId xmlns:p14="http://schemas.microsoft.com/office/powerpoint/2010/main" val="185337461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2EE60-DB42-B4AF-99EC-AEA4D47C97D4}"/>
              </a:ext>
            </a:extLst>
          </p:cNvPr>
          <p:cNvSpPr>
            <a:spLocks noGrp="1"/>
          </p:cNvSpPr>
          <p:nvPr>
            <p:ph type="title"/>
          </p:nvPr>
        </p:nvSpPr>
        <p:spPr/>
        <p:txBody>
          <a:bodyPr/>
          <a:lstStyle/>
          <a:p>
            <a:r>
              <a:rPr lang="en-US" dirty="0"/>
              <a:t>LUNCH DISCUSSION QUESTIONS FOR NACD</a:t>
            </a:r>
          </a:p>
        </p:txBody>
      </p:sp>
      <p:sp>
        <p:nvSpPr>
          <p:cNvPr id="3" name="Content Placeholder 2">
            <a:extLst>
              <a:ext uri="{FF2B5EF4-FFF2-40B4-BE49-F238E27FC236}">
                <a16:creationId xmlns:a16="http://schemas.microsoft.com/office/drawing/2014/main" id="{B7178A63-1CDD-CB24-F402-FD483949E75A}"/>
              </a:ext>
            </a:extLst>
          </p:cNvPr>
          <p:cNvSpPr>
            <a:spLocks noGrp="1"/>
          </p:cNvSpPr>
          <p:nvPr>
            <p:ph idx="1"/>
          </p:nvPr>
        </p:nvSpPr>
        <p:spPr>
          <a:xfrm>
            <a:off x="685800" y="1754188"/>
            <a:ext cx="7772400" cy="4494212"/>
          </a:xfrm>
        </p:spPr>
        <p:txBody>
          <a:bodyPr/>
          <a:lstStyle/>
          <a:p>
            <a:r>
              <a:rPr lang="en-US" sz="2400" dirty="0"/>
              <a:t>Do we need to create supplements to the core handbook as we did in 2025, for AI, Quantum or other issues we anticipate prior to the next regularly scheduled edition of the handbook?</a:t>
            </a:r>
          </a:p>
          <a:p>
            <a:r>
              <a:rPr lang="en-US" sz="2400" dirty="0"/>
              <a:t>Is there a way to generate reliable feedback from the board community on the new edition of the handbook which can better inform future editions? </a:t>
            </a:r>
          </a:p>
          <a:p>
            <a:r>
              <a:rPr lang="en-US" sz="2400" dirty="0"/>
              <a:t>What advice does NACD have for ISA board members who will be participating in the webinar series enabling the ISA to better adapt to board needs regarding cybersecurity understanding </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5710181A-C3FD-79E7-405F-13D18683F0E2}"/>
              </a:ext>
            </a:extLst>
          </p:cNvPr>
          <p:cNvSpPr>
            <a:spLocks noGrp="1"/>
          </p:cNvSpPr>
          <p:nvPr>
            <p:ph type="sldNum" sz="quarter" idx="12"/>
          </p:nvPr>
        </p:nvSpPr>
        <p:spPr/>
        <p:txBody>
          <a:bodyPr/>
          <a:lstStyle/>
          <a:p>
            <a:pPr>
              <a:defRPr/>
            </a:pPr>
            <a:fld id="{C522B91E-BBDA-47B2-820B-E760F49CA9FF}" type="slidenum">
              <a:rPr lang="en-US" smtClean="0"/>
              <a:pPr>
                <a:defRPr/>
              </a:pPr>
              <a:t>32</a:t>
            </a:fld>
            <a:endParaRPr lang="en-US" dirty="0"/>
          </a:p>
        </p:txBody>
      </p:sp>
    </p:spTree>
    <p:extLst>
      <p:ext uri="{BB962C8B-B14F-4D97-AF65-F5344CB8AC3E}">
        <p14:creationId xmlns:p14="http://schemas.microsoft.com/office/powerpoint/2010/main" val="238628217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24793-C627-126A-798E-B999A20E2067}"/>
              </a:ext>
            </a:extLst>
          </p:cNvPr>
          <p:cNvSpPr>
            <a:spLocks noGrp="1"/>
          </p:cNvSpPr>
          <p:nvPr>
            <p:ph type="title"/>
          </p:nvPr>
        </p:nvSpPr>
        <p:spPr/>
        <p:txBody>
          <a:bodyPr/>
          <a:lstStyle/>
          <a:p>
            <a:r>
              <a:rPr lang="en-US" dirty="0"/>
              <a:t>LUNCH DISCUSSION QUESTIONS FOR NACD</a:t>
            </a:r>
          </a:p>
        </p:txBody>
      </p:sp>
      <p:sp>
        <p:nvSpPr>
          <p:cNvPr id="3" name="Content Placeholder 2">
            <a:extLst>
              <a:ext uri="{FF2B5EF4-FFF2-40B4-BE49-F238E27FC236}">
                <a16:creationId xmlns:a16="http://schemas.microsoft.com/office/drawing/2014/main" id="{DE90E014-7910-FA24-7269-77269F0F24B8}"/>
              </a:ext>
            </a:extLst>
          </p:cNvPr>
          <p:cNvSpPr>
            <a:spLocks noGrp="1"/>
          </p:cNvSpPr>
          <p:nvPr>
            <p:ph idx="1"/>
          </p:nvPr>
        </p:nvSpPr>
        <p:spPr/>
        <p:txBody>
          <a:bodyPr/>
          <a:lstStyle/>
          <a:p>
            <a:r>
              <a:rPr lang="en-US" sz="2400" dirty="0"/>
              <a:t>Do we need to change the focus of future handbooks beyond “cybersecurity” or are other joint publications or projects between NACD and ISA needed or appropriate ? If so, what are they?</a:t>
            </a:r>
          </a:p>
          <a:p>
            <a:r>
              <a:rPr lang="en-US" sz="2400" dirty="0"/>
              <a:t>Having done 5 editions of the handbook using the current model (Principles and tool-kits) do e need to change it and if so how? Why?</a:t>
            </a:r>
          </a:p>
          <a:p>
            <a:r>
              <a:rPr lang="en-US" sz="2400" dirty="0"/>
              <a:t> Do we need to shorten the timeline between the publications of the handbooks (currently every three years?) </a:t>
            </a:r>
          </a:p>
          <a:p>
            <a:endParaRPr lang="en-US" dirty="0"/>
          </a:p>
        </p:txBody>
      </p:sp>
      <p:sp>
        <p:nvSpPr>
          <p:cNvPr id="4" name="Slide Number Placeholder 3">
            <a:extLst>
              <a:ext uri="{FF2B5EF4-FFF2-40B4-BE49-F238E27FC236}">
                <a16:creationId xmlns:a16="http://schemas.microsoft.com/office/drawing/2014/main" id="{6EF6945D-E335-85F7-6213-39A13A96CD80}"/>
              </a:ext>
            </a:extLst>
          </p:cNvPr>
          <p:cNvSpPr>
            <a:spLocks noGrp="1"/>
          </p:cNvSpPr>
          <p:nvPr>
            <p:ph type="sldNum" sz="quarter" idx="12"/>
          </p:nvPr>
        </p:nvSpPr>
        <p:spPr/>
        <p:txBody>
          <a:bodyPr/>
          <a:lstStyle/>
          <a:p>
            <a:pPr>
              <a:defRPr/>
            </a:pPr>
            <a:fld id="{C522B91E-BBDA-47B2-820B-E760F49CA9FF}" type="slidenum">
              <a:rPr lang="en-US" smtClean="0"/>
              <a:pPr>
                <a:defRPr/>
              </a:pPr>
              <a:t>33</a:t>
            </a:fld>
            <a:endParaRPr lang="en-US" dirty="0"/>
          </a:p>
        </p:txBody>
      </p:sp>
    </p:spTree>
    <p:extLst>
      <p:ext uri="{BB962C8B-B14F-4D97-AF65-F5344CB8AC3E}">
        <p14:creationId xmlns:p14="http://schemas.microsoft.com/office/powerpoint/2010/main" val="292079287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78B99-4AF1-84D8-55E8-638E813448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2EC7F5-9813-2630-2234-B1B914DBC945}"/>
              </a:ext>
            </a:extLst>
          </p:cNvPr>
          <p:cNvSpPr>
            <a:spLocks noGrp="1"/>
          </p:cNvSpPr>
          <p:nvPr>
            <p:ph type="title"/>
          </p:nvPr>
        </p:nvSpPr>
        <p:spPr>
          <a:xfrm>
            <a:off x="1643332" y="152401"/>
            <a:ext cx="6602310" cy="1371600"/>
          </a:xfrm>
        </p:spPr>
        <p:txBody>
          <a:bodyPr vert="horz" wrap="square" lIns="68580" tIns="34290" rIns="68580" bIns="34290" numCol="1" anchor="t" anchorCtr="0" compatLnSpc="1">
            <a:prstTxWarp prst="textNoShape">
              <a:avLst/>
            </a:prstTxWarp>
          </a:bodyPr>
          <a:lstStyle/>
          <a:p>
            <a:r>
              <a:rPr lang="en-US" dirty="0">
                <a:ea typeface="ＭＳ Ｐゴシック"/>
              </a:rPr>
              <a:t>ISA THOUGHT LEADERSHIP &amp; POLICY </a:t>
            </a:r>
          </a:p>
        </p:txBody>
      </p:sp>
      <p:sp>
        <p:nvSpPr>
          <p:cNvPr id="4" name="Slide Number Placeholder 3">
            <a:extLst>
              <a:ext uri="{FF2B5EF4-FFF2-40B4-BE49-F238E27FC236}">
                <a16:creationId xmlns:a16="http://schemas.microsoft.com/office/drawing/2014/main" id="{70BC928B-8794-4171-D70A-1BF6D5D8FF54}"/>
              </a:ext>
            </a:extLst>
          </p:cNvPr>
          <p:cNvSpPr>
            <a:spLocks noGrp="1"/>
          </p:cNvSpPr>
          <p:nvPr>
            <p:ph type="sldNum" sz="quarter" idx="12"/>
          </p:nvPr>
        </p:nvSpPr>
        <p:spPr/>
        <p:txBody>
          <a:bodyPr/>
          <a:lstStyle/>
          <a:p>
            <a:pPr>
              <a:defRPr/>
            </a:pPr>
            <a:fld id="{C522B91E-BBDA-47B2-820B-E760F49CA9FF}" type="slidenum">
              <a:rPr lang="en-US" smtClean="0"/>
              <a:pPr>
                <a:defRPr/>
              </a:pPr>
              <a:t>34</a:t>
            </a:fld>
            <a:endParaRPr lang="en-US" dirty="0"/>
          </a:p>
        </p:txBody>
      </p:sp>
      <p:pic>
        <p:nvPicPr>
          <p:cNvPr id="8" name="Content Placeholder 7">
            <a:extLst>
              <a:ext uri="{FF2B5EF4-FFF2-40B4-BE49-F238E27FC236}">
                <a16:creationId xmlns:a16="http://schemas.microsoft.com/office/drawing/2014/main" id="{1508E193-9201-97A5-4294-2735701F2D60}"/>
              </a:ext>
            </a:extLst>
          </p:cNvPr>
          <p:cNvPicPr>
            <a:picLocks noGrp="1" noChangeAspect="1"/>
          </p:cNvPicPr>
          <p:nvPr>
            <p:ph idx="1"/>
          </p:nvPr>
        </p:nvPicPr>
        <p:blipFill>
          <a:blip r:embed="rId2"/>
          <a:stretch>
            <a:fillRect/>
          </a:stretch>
        </p:blipFill>
        <p:spPr>
          <a:xfrm>
            <a:off x="3453834" y="2226469"/>
            <a:ext cx="2516180" cy="3671888"/>
          </a:xfrm>
        </p:spPr>
      </p:pic>
    </p:spTree>
    <p:extLst>
      <p:ext uri="{BB962C8B-B14F-4D97-AF65-F5344CB8AC3E}">
        <p14:creationId xmlns:p14="http://schemas.microsoft.com/office/powerpoint/2010/main" val="165793107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1D479-7D83-848F-E316-C1B6112C40AB}"/>
              </a:ext>
            </a:extLst>
          </p:cNvPr>
          <p:cNvSpPr>
            <a:spLocks noGrp="1"/>
          </p:cNvSpPr>
          <p:nvPr>
            <p:ph type="title"/>
          </p:nvPr>
        </p:nvSpPr>
        <p:spPr/>
        <p:txBody>
          <a:bodyPr/>
          <a:lstStyle/>
          <a:p>
            <a:r>
              <a:rPr lang="en-US" dirty="0"/>
              <a:t>FIVE PRINCIPELS IN ZERO COST PLAN</a:t>
            </a:r>
          </a:p>
        </p:txBody>
      </p:sp>
      <p:sp>
        <p:nvSpPr>
          <p:cNvPr id="3" name="Content Placeholder 2">
            <a:extLst>
              <a:ext uri="{FF2B5EF4-FFF2-40B4-BE49-F238E27FC236}">
                <a16:creationId xmlns:a16="http://schemas.microsoft.com/office/drawing/2014/main" id="{1043AD85-37F4-EBE0-806C-C1835748258E}"/>
              </a:ext>
            </a:extLst>
          </p:cNvPr>
          <p:cNvSpPr>
            <a:spLocks noGrp="1"/>
          </p:cNvSpPr>
          <p:nvPr>
            <p:ph idx="1"/>
          </p:nvPr>
        </p:nvSpPr>
        <p:spPr/>
        <p:txBody>
          <a:bodyPr/>
          <a:lstStyle/>
          <a:p>
            <a:r>
              <a:rPr lang="en-US" dirty="0"/>
              <a:t>ELIMNATE DUPLICAITON INCYBERSECUITYU RGUALTIONS</a:t>
            </a:r>
          </a:p>
          <a:p>
            <a:r>
              <a:rPr lang="en-US" dirty="0"/>
              <a:t>PUT ALL REMINING REGS ON COST BENFIT BASIS</a:t>
            </a:r>
          </a:p>
          <a:p>
            <a:r>
              <a:rPr lang="en-US" dirty="0"/>
              <a:t>DEVELOP WORKFOCE VIA “CYBER VIRTUAL ACADEMY (PIVOTT ACT)</a:t>
            </a:r>
          </a:p>
          <a:p>
            <a:r>
              <a:rPr lang="en-US" dirty="0"/>
              <a:t>REAUTHORIZE AND MODERNIZ THE 2015 CISA </a:t>
            </a:r>
          </a:p>
          <a:p>
            <a:r>
              <a:rPr lang="en-US" dirty="0"/>
              <a:t>BASE FUTURE POLICY ON A MACRO-ECONOMIC MODEL FOR CYBERSECUITY</a:t>
            </a:r>
          </a:p>
        </p:txBody>
      </p:sp>
      <p:sp>
        <p:nvSpPr>
          <p:cNvPr id="4" name="Slide Number Placeholder 3">
            <a:extLst>
              <a:ext uri="{FF2B5EF4-FFF2-40B4-BE49-F238E27FC236}">
                <a16:creationId xmlns:a16="http://schemas.microsoft.com/office/drawing/2014/main" id="{602979BC-9EFC-2784-F353-4A660944CABC}"/>
              </a:ext>
            </a:extLst>
          </p:cNvPr>
          <p:cNvSpPr>
            <a:spLocks noGrp="1"/>
          </p:cNvSpPr>
          <p:nvPr>
            <p:ph type="sldNum" sz="quarter" idx="12"/>
          </p:nvPr>
        </p:nvSpPr>
        <p:spPr/>
        <p:txBody>
          <a:bodyPr/>
          <a:lstStyle/>
          <a:p>
            <a:pPr>
              <a:defRPr/>
            </a:pPr>
            <a:fld id="{C522B91E-BBDA-47B2-820B-E760F49CA9FF}" type="slidenum">
              <a:rPr lang="en-US" smtClean="0"/>
              <a:pPr>
                <a:defRPr/>
              </a:pPr>
              <a:t>35</a:t>
            </a:fld>
            <a:endParaRPr lang="en-US" dirty="0"/>
          </a:p>
        </p:txBody>
      </p:sp>
    </p:spTree>
    <p:extLst>
      <p:ext uri="{BB962C8B-B14F-4D97-AF65-F5344CB8AC3E}">
        <p14:creationId xmlns:p14="http://schemas.microsoft.com/office/powerpoint/2010/main" val="29853114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96594-2B6E-0BFB-1870-28B647419D8A}"/>
              </a:ext>
            </a:extLst>
          </p:cNvPr>
          <p:cNvSpPr>
            <a:spLocks noGrp="1"/>
          </p:cNvSpPr>
          <p:nvPr>
            <p:ph type="title"/>
          </p:nvPr>
        </p:nvSpPr>
        <p:spPr/>
        <p:txBody>
          <a:bodyPr/>
          <a:lstStyle/>
          <a:p>
            <a:r>
              <a:rPr lang="en-US" dirty="0"/>
              <a:t>ISA &amp; NEW NATIONAL CYBER STRATEGY</a:t>
            </a:r>
          </a:p>
        </p:txBody>
      </p:sp>
      <p:sp>
        <p:nvSpPr>
          <p:cNvPr id="3" name="Content Placeholder 2">
            <a:extLst>
              <a:ext uri="{FF2B5EF4-FFF2-40B4-BE49-F238E27FC236}">
                <a16:creationId xmlns:a16="http://schemas.microsoft.com/office/drawing/2014/main" id="{9C234989-6973-5A97-CC5F-190C7C1E97EA}"/>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FADD24D-3F8A-2B04-639E-5BEF23C8AC55}"/>
              </a:ext>
            </a:extLst>
          </p:cNvPr>
          <p:cNvSpPr>
            <a:spLocks noGrp="1"/>
          </p:cNvSpPr>
          <p:nvPr>
            <p:ph type="sldNum" sz="quarter" idx="12"/>
          </p:nvPr>
        </p:nvSpPr>
        <p:spPr/>
        <p:txBody>
          <a:bodyPr/>
          <a:lstStyle/>
          <a:p>
            <a:pPr>
              <a:defRPr/>
            </a:pPr>
            <a:fld id="{C522B91E-BBDA-47B2-820B-E760F49CA9FF}" type="slidenum">
              <a:rPr lang="en-US" smtClean="0"/>
              <a:pPr>
                <a:defRPr/>
              </a:pPr>
              <a:t>36</a:t>
            </a:fld>
            <a:endParaRPr lang="en-US" dirty="0"/>
          </a:p>
        </p:txBody>
      </p:sp>
    </p:spTree>
    <p:extLst>
      <p:ext uri="{BB962C8B-B14F-4D97-AF65-F5344CB8AC3E}">
        <p14:creationId xmlns:p14="http://schemas.microsoft.com/office/powerpoint/2010/main" val="57247878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C0807-666C-9EF0-2E74-B0D7666C2C11}"/>
              </a:ext>
            </a:extLst>
          </p:cNvPr>
          <p:cNvSpPr>
            <a:spLocks noGrp="1"/>
          </p:cNvSpPr>
          <p:nvPr>
            <p:ph type="title"/>
          </p:nvPr>
        </p:nvSpPr>
        <p:spPr/>
        <p:txBody>
          <a:bodyPr/>
          <a:lstStyle/>
          <a:p>
            <a:r>
              <a:rPr lang="en-US" dirty="0"/>
              <a:t>ISA PUBLIC POLICY APPRIOACH</a:t>
            </a:r>
          </a:p>
        </p:txBody>
      </p:sp>
      <p:sp>
        <p:nvSpPr>
          <p:cNvPr id="3" name="Content Placeholder 2">
            <a:extLst>
              <a:ext uri="{FF2B5EF4-FFF2-40B4-BE49-F238E27FC236}">
                <a16:creationId xmlns:a16="http://schemas.microsoft.com/office/drawing/2014/main" id="{BAC57E8C-2151-03B3-879A-930F080779D2}"/>
              </a:ext>
            </a:extLst>
          </p:cNvPr>
          <p:cNvSpPr>
            <a:spLocks noGrp="1"/>
          </p:cNvSpPr>
          <p:nvPr>
            <p:ph idx="1"/>
          </p:nvPr>
        </p:nvSpPr>
        <p:spPr/>
        <p:txBody>
          <a:bodyPr/>
          <a:lstStyle/>
          <a:p>
            <a:r>
              <a:rPr lang="en-US" dirty="0"/>
              <a:t>REGULATION A POOR FIT FOR CYBERSECURITY</a:t>
            </a:r>
          </a:p>
          <a:p>
            <a:r>
              <a:rPr lang="en-US" dirty="0"/>
              <a:t>CYBER BEST UNDERSTOOD FROM AN ECONOMICS POINT OF VIEW</a:t>
            </a:r>
          </a:p>
          <a:p>
            <a:r>
              <a:rPr lang="en-US" dirty="0"/>
              <a:t>NEED ECONOMIC INCENTIVES TO OVERCOME DELTA BETWEEN PRIVATE SECTOR AND GOVERNMENT NEEDS RE CYBER RISK</a:t>
            </a:r>
          </a:p>
          <a:p>
            <a:r>
              <a:rPr lang="en-US" dirty="0"/>
              <a:t>GOV &amp; INDUSTRY NEED TO BE TRUE PARTNERS –NOT “STAKEHOLDERS” FOR EFFECTIVE CYBERSECUITY</a:t>
            </a:r>
          </a:p>
        </p:txBody>
      </p:sp>
      <p:sp>
        <p:nvSpPr>
          <p:cNvPr id="4" name="Slide Number Placeholder 3">
            <a:extLst>
              <a:ext uri="{FF2B5EF4-FFF2-40B4-BE49-F238E27FC236}">
                <a16:creationId xmlns:a16="http://schemas.microsoft.com/office/drawing/2014/main" id="{0F24BD4D-2DA3-B4B6-F3A4-433C77CB5B86}"/>
              </a:ext>
            </a:extLst>
          </p:cNvPr>
          <p:cNvSpPr>
            <a:spLocks noGrp="1"/>
          </p:cNvSpPr>
          <p:nvPr>
            <p:ph type="sldNum" sz="quarter" idx="12"/>
          </p:nvPr>
        </p:nvSpPr>
        <p:spPr/>
        <p:txBody>
          <a:bodyPr/>
          <a:lstStyle/>
          <a:p>
            <a:pPr>
              <a:defRPr/>
            </a:pPr>
            <a:fld id="{C522B91E-BBDA-47B2-820B-E760F49CA9FF}" type="slidenum">
              <a:rPr lang="en-US" smtClean="0"/>
              <a:pPr>
                <a:defRPr/>
              </a:pPr>
              <a:t>37</a:t>
            </a:fld>
            <a:endParaRPr lang="en-US" dirty="0"/>
          </a:p>
        </p:txBody>
      </p:sp>
    </p:spTree>
    <p:extLst>
      <p:ext uri="{BB962C8B-B14F-4D97-AF65-F5344CB8AC3E}">
        <p14:creationId xmlns:p14="http://schemas.microsoft.com/office/powerpoint/2010/main" val="372583890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DEA9A-6ED2-EA37-38B3-23239B72B069}"/>
              </a:ext>
            </a:extLst>
          </p:cNvPr>
          <p:cNvSpPr>
            <a:spLocks noGrp="1"/>
          </p:cNvSpPr>
          <p:nvPr>
            <p:ph type="title"/>
          </p:nvPr>
        </p:nvSpPr>
        <p:spPr/>
        <p:txBody>
          <a:bodyPr/>
          <a:lstStyle/>
          <a:p>
            <a:r>
              <a:rPr lang="en-US" dirty="0"/>
              <a:t> REFINED 4 CURRENT ADMIN &amp;  CONGRESS</a:t>
            </a:r>
          </a:p>
        </p:txBody>
      </p:sp>
      <p:sp>
        <p:nvSpPr>
          <p:cNvPr id="3" name="Content Placeholder 2">
            <a:extLst>
              <a:ext uri="{FF2B5EF4-FFF2-40B4-BE49-F238E27FC236}">
                <a16:creationId xmlns:a16="http://schemas.microsoft.com/office/drawing/2014/main" id="{F791CACD-F7A3-DF95-A324-D163599CEA3A}"/>
              </a:ext>
            </a:extLst>
          </p:cNvPr>
          <p:cNvSpPr>
            <a:spLocks noGrp="1"/>
          </p:cNvSpPr>
          <p:nvPr>
            <p:ph idx="1"/>
          </p:nvPr>
        </p:nvSpPr>
        <p:spPr/>
        <p:txBody>
          <a:bodyPr/>
          <a:lstStyle/>
          <a:p>
            <a:r>
              <a:rPr lang="en-US" dirty="0"/>
              <a:t>TARGET UNIFIED GOP CONTROL OF CONGRESS AND ADMINSTRTION.</a:t>
            </a:r>
          </a:p>
          <a:p>
            <a:r>
              <a:rPr lang="en-US" dirty="0"/>
              <a:t>ISA ZERO COST PLAN FOR CYBERSECUITY (CZP)</a:t>
            </a:r>
          </a:p>
          <a:p>
            <a:r>
              <a:rPr lang="en-US" dirty="0"/>
              <a:t> LINK ISA ZCP WITHNEW NATIONAL STRATEGY </a:t>
            </a:r>
          </a:p>
          <a:p>
            <a:r>
              <a:rPr lang="en-US" dirty="0"/>
              <a:t>ESCALATION OF NATION STATE ATTACKS HIGHLIGHT ISA’S ECONOMIC GAP ARGUMENT</a:t>
            </a:r>
          </a:p>
          <a:p>
            <a:r>
              <a:rPr lang="en-US" dirty="0"/>
              <a:t>ADMIN FOCUS ON DEREGULATION, COST CUTTING &amp; NATIONAL SECUITY</a:t>
            </a:r>
          </a:p>
        </p:txBody>
      </p:sp>
      <p:sp>
        <p:nvSpPr>
          <p:cNvPr id="4" name="Slide Number Placeholder 3">
            <a:extLst>
              <a:ext uri="{FF2B5EF4-FFF2-40B4-BE49-F238E27FC236}">
                <a16:creationId xmlns:a16="http://schemas.microsoft.com/office/drawing/2014/main" id="{85D3721E-8E49-E05E-78F1-6531D9EB89EE}"/>
              </a:ext>
            </a:extLst>
          </p:cNvPr>
          <p:cNvSpPr>
            <a:spLocks noGrp="1"/>
          </p:cNvSpPr>
          <p:nvPr>
            <p:ph type="sldNum" sz="quarter" idx="12"/>
          </p:nvPr>
        </p:nvSpPr>
        <p:spPr/>
        <p:txBody>
          <a:bodyPr/>
          <a:lstStyle/>
          <a:p>
            <a:pPr>
              <a:defRPr/>
            </a:pPr>
            <a:fld id="{C522B91E-BBDA-47B2-820B-E760F49CA9FF}" type="slidenum">
              <a:rPr lang="en-US" smtClean="0"/>
              <a:pPr>
                <a:defRPr/>
              </a:pPr>
              <a:t>38</a:t>
            </a:fld>
            <a:endParaRPr lang="en-US" dirty="0"/>
          </a:p>
        </p:txBody>
      </p:sp>
    </p:spTree>
    <p:extLst>
      <p:ext uri="{BB962C8B-B14F-4D97-AF65-F5344CB8AC3E}">
        <p14:creationId xmlns:p14="http://schemas.microsoft.com/office/powerpoint/2010/main" val="245488977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3F3E8-AA30-037A-1073-7E51DF77AB5B}"/>
              </a:ext>
            </a:extLst>
          </p:cNvPr>
          <p:cNvSpPr>
            <a:spLocks noGrp="1"/>
          </p:cNvSpPr>
          <p:nvPr>
            <p:ph type="title"/>
          </p:nvPr>
        </p:nvSpPr>
        <p:spPr/>
        <p:txBody>
          <a:bodyPr/>
          <a:lstStyle/>
          <a:p>
            <a:r>
              <a:rPr lang="en-US" dirty="0"/>
              <a:t>PUBLIC POLICY TACTICS</a:t>
            </a:r>
          </a:p>
        </p:txBody>
      </p:sp>
      <p:sp>
        <p:nvSpPr>
          <p:cNvPr id="3" name="Content Placeholder 2">
            <a:extLst>
              <a:ext uri="{FF2B5EF4-FFF2-40B4-BE49-F238E27FC236}">
                <a16:creationId xmlns:a16="http://schemas.microsoft.com/office/drawing/2014/main" id="{49577D9A-179A-B89D-FF0F-3A184A93BF28}"/>
              </a:ext>
            </a:extLst>
          </p:cNvPr>
          <p:cNvSpPr>
            <a:spLocks noGrp="1"/>
          </p:cNvSpPr>
          <p:nvPr>
            <p:ph idx="1"/>
          </p:nvPr>
        </p:nvSpPr>
        <p:spPr/>
        <p:txBody>
          <a:bodyPr/>
          <a:lstStyle/>
          <a:p>
            <a:r>
              <a:rPr lang="en-US" dirty="0"/>
              <a:t>LEVERAGE BOTH CONGRESS AND THE ADMISTRATION CONSITENT WITH THEIR PHILOSOPY</a:t>
            </a:r>
          </a:p>
          <a:p>
            <a:r>
              <a:rPr lang="en-US" dirty="0"/>
              <a:t>LEVERAGE POWER OF OMB</a:t>
            </a:r>
          </a:p>
          <a:p>
            <a:r>
              <a:rPr lang="en-US" dirty="0"/>
              <a:t>HIGHLIGHT NATIONAL SECUITY, NOT CONSUMER PROTECTION, AS BASIS FOR CYBER POLICY</a:t>
            </a:r>
          </a:p>
          <a:p>
            <a:r>
              <a:rPr lang="en-US" dirty="0"/>
              <a:t>LEVERAGE POWER OF THE NDAA</a:t>
            </a:r>
          </a:p>
          <a:p>
            <a:r>
              <a:rPr lang="en-US" dirty="0"/>
              <a:t>LEVERAGE BUDGET RECONCILIATION</a:t>
            </a:r>
          </a:p>
          <a:p>
            <a:endParaRPr lang="en-US" dirty="0"/>
          </a:p>
          <a:p>
            <a:endParaRPr lang="en-US" dirty="0"/>
          </a:p>
        </p:txBody>
      </p:sp>
      <p:sp>
        <p:nvSpPr>
          <p:cNvPr id="4" name="Slide Number Placeholder 3">
            <a:extLst>
              <a:ext uri="{FF2B5EF4-FFF2-40B4-BE49-F238E27FC236}">
                <a16:creationId xmlns:a16="http://schemas.microsoft.com/office/drawing/2014/main" id="{09196910-C4E7-D6C8-5E83-47F7143C60EF}"/>
              </a:ext>
            </a:extLst>
          </p:cNvPr>
          <p:cNvSpPr>
            <a:spLocks noGrp="1"/>
          </p:cNvSpPr>
          <p:nvPr>
            <p:ph type="sldNum" sz="quarter" idx="12"/>
          </p:nvPr>
        </p:nvSpPr>
        <p:spPr/>
        <p:txBody>
          <a:bodyPr/>
          <a:lstStyle/>
          <a:p>
            <a:pPr>
              <a:defRPr/>
            </a:pPr>
            <a:fld id="{C522B91E-BBDA-47B2-820B-E760F49CA9FF}" type="slidenum">
              <a:rPr lang="en-US" smtClean="0"/>
              <a:pPr>
                <a:defRPr/>
              </a:pPr>
              <a:t>39</a:t>
            </a:fld>
            <a:endParaRPr lang="en-US" dirty="0"/>
          </a:p>
        </p:txBody>
      </p:sp>
    </p:spTree>
    <p:extLst>
      <p:ext uri="{BB962C8B-B14F-4D97-AF65-F5344CB8AC3E}">
        <p14:creationId xmlns:p14="http://schemas.microsoft.com/office/powerpoint/2010/main" val="194691907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4878-AA42-C0F1-8D03-0840253BEB0F}"/>
              </a:ext>
            </a:extLst>
          </p:cNvPr>
          <p:cNvSpPr>
            <a:spLocks noGrp="1"/>
          </p:cNvSpPr>
          <p:nvPr>
            <p:ph type="title"/>
          </p:nvPr>
        </p:nvSpPr>
        <p:spPr/>
        <p:txBody>
          <a:bodyPr/>
          <a:lstStyle/>
          <a:p>
            <a:r>
              <a:rPr lang="en-US" dirty="0"/>
              <a:t>NEW CYBER STRATEGY</a:t>
            </a:r>
          </a:p>
        </p:txBody>
      </p:sp>
      <p:sp>
        <p:nvSpPr>
          <p:cNvPr id="3" name="Content Placeholder 2">
            <a:extLst>
              <a:ext uri="{FF2B5EF4-FFF2-40B4-BE49-F238E27FC236}">
                <a16:creationId xmlns:a16="http://schemas.microsoft.com/office/drawing/2014/main" id="{B673DE64-5B18-F1EB-57E8-B886472760A0}"/>
              </a:ext>
            </a:extLst>
          </p:cNvPr>
          <p:cNvSpPr>
            <a:spLocks noGrp="1"/>
          </p:cNvSpPr>
          <p:nvPr>
            <p:ph idx="1"/>
          </p:nvPr>
        </p:nvSpPr>
        <p:spPr/>
        <p:txBody>
          <a:bodyPr/>
          <a:lstStyle/>
          <a:p>
            <a:r>
              <a:rPr lang="en-US" dirty="0"/>
              <a:t>The White House has issued a new cybersecurity strategy with 5 “pillars” 1) shape adversary behaviors, 2) promote common sense regulation, 3) secure critical infrastructure, 4) encourage emerging technologies 5) build talent capacity.</a:t>
            </a:r>
          </a:p>
          <a:p>
            <a:r>
              <a:rPr lang="en-US" dirty="0"/>
              <a:t>Connect with ISA Streamlining regulation effort, Cost Benefit Analysis Focus on Emerging Tech (NACD) </a:t>
            </a:r>
            <a:r>
              <a:rPr lang="en-US" dirty="0" err="1"/>
              <a:t>PIVOTTAct</a:t>
            </a:r>
            <a:endParaRPr lang="en-US" dirty="0"/>
          </a:p>
        </p:txBody>
      </p:sp>
      <p:sp>
        <p:nvSpPr>
          <p:cNvPr id="4" name="Slide Number Placeholder 3">
            <a:extLst>
              <a:ext uri="{FF2B5EF4-FFF2-40B4-BE49-F238E27FC236}">
                <a16:creationId xmlns:a16="http://schemas.microsoft.com/office/drawing/2014/main" id="{EF400BF5-BDFB-EB28-6D28-F8636E772B13}"/>
              </a:ext>
            </a:extLst>
          </p:cNvPr>
          <p:cNvSpPr>
            <a:spLocks noGrp="1"/>
          </p:cNvSpPr>
          <p:nvPr>
            <p:ph type="sldNum" sz="quarter" idx="12"/>
          </p:nvPr>
        </p:nvSpPr>
        <p:spPr/>
        <p:txBody>
          <a:bodyPr/>
          <a:lstStyle/>
          <a:p>
            <a:pPr>
              <a:defRPr/>
            </a:pPr>
            <a:fld id="{C522B91E-BBDA-47B2-820B-E760F49CA9FF}" type="slidenum">
              <a:rPr lang="en-US" smtClean="0"/>
              <a:pPr>
                <a:defRPr/>
              </a:pPr>
              <a:t>40</a:t>
            </a:fld>
            <a:endParaRPr lang="en-US" dirty="0"/>
          </a:p>
        </p:txBody>
      </p:sp>
    </p:spTree>
    <p:extLst>
      <p:ext uri="{BB962C8B-B14F-4D97-AF65-F5344CB8AC3E}">
        <p14:creationId xmlns:p14="http://schemas.microsoft.com/office/powerpoint/2010/main" val="1910281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4E970-5DFD-849E-27DF-AD1E9B641B1F}"/>
              </a:ext>
            </a:extLst>
          </p:cNvPr>
          <p:cNvSpPr>
            <a:spLocks noGrp="1"/>
          </p:cNvSpPr>
          <p:nvPr>
            <p:ph type="title"/>
          </p:nvPr>
        </p:nvSpPr>
        <p:spPr/>
        <p:txBody>
          <a:bodyPr/>
          <a:lstStyle/>
          <a:p>
            <a:r>
              <a:rPr lang="en-US" dirty="0"/>
              <a:t>GRAPHIC ON PATHWAYS</a:t>
            </a:r>
          </a:p>
        </p:txBody>
      </p:sp>
      <p:sp>
        <p:nvSpPr>
          <p:cNvPr id="3" name="Content Placeholder 2">
            <a:extLst>
              <a:ext uri="{FF2B5EF4-FFF2-40B4-BE49-F238E27FC236}">
                <a16:creationId xmlns:a16="http://schemas.microsoft.com/office/drawing/2014/main" id="{9B1A5BA1-691C-95C3-0934-294B99DDAAC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C1A1B9F-2E88-A97A-1132-A2ACAD50960E}"/>
              </a:ext>
            </a:extLst>
          </p:cNvPr>
          <p:cNvSpPr>
            <a:spLocks noGrp="1"/>
          </p:cNvSpPr>
          <p:nvPr>
            <p:ph type="sldNum" sz="quarter" idx="12"/>
          </p:nvPr>
        </p:nvSpPr>
        <p:spPr/>
        <p:txBody>
          <a:bodyPr/>
          <a:lstStyle/>
          <a:p>
            <a:pPr>
              <a:defRPr/>
            </a:pPr>
            <a:fld id="{C522B91E-BBDA-47B2-820B-E760F49CA9FF}" type="slidenum">
              <a:rPr lang="en-US" smtClean="0"/>
              <a:pPr>
                <a:defRPr/>
              </a:pPr>
              <a:t>41</a:t>
            </a:fld>
            <a:endParaRPr lang="en-US" dirty="0"/>
          </a:p>
        </p:txBody>
      </p:sp>
    </p:spTree>
    <p:extLst>
      <p:ext uri="{BB962C8B-B14F-4D97-AF65-F5344CB8AC3E}">
        <p14:creationId xmlns:p14="http://schemas.microsoft.com/office/powerpoint/2010/main" val="357164913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9B72F-C517-A935-0291-D5BBA737E2B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081BCAB-D184-45B2-5268-D6D6086AE0D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F3D5D15-D10C-9425-CD73-4779049D0F4C}"/>
              </a:ext>
            </a:extLst>
          </p:cNvPr>
          <p:cNvSpPr>
            <a:spLocks noGrp="1"/>
          </p:cNvSpPr>
          <p:nvPr>
            <p:ph type="sldNum" sz="quarter" idx="12"/>
          </p:nvPr>
        </p:nvSpPr>
        <p:spPr/>
        <p:txBody>
          <a:bodyPr/>
          <a:lstStyle/>
          <a:p>
            <a:pPr>
              <a:defRPr/>
            </a:pPr>
            <a:fld id="{C522B91E-BBDA-47B2-820B-E760F49CA9FF}" type="slidenum">
              <a:rPr lang="en-US" smtClean="0"/>
              <a:pPr>
                <a:defRPr/>
              </a:pPr>
              <a:t>42</a:t>
            </a:fld>
            <a:endParaRPr lang="en-US" dirty="0"/>
          </a:p>
        </p:txBody>
      </p:sp>
    </p:spTree>
    <p:extLst>
      <p:ext uri="{BB962C8B-B14F-4D97-AF65-F5344CB8AC3E}">
        <p14:creationId xmlns:p14="http://schemas.microsoft.com/office/powerpoint/2010/main" val="223024458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B12A8-79A6-BD90-47FE-5EA3ADBE2E17}"/>
              </a:ext>
            </a:extLst>
          </p:cNvPr>
          <p:cNvSpPr>
            <a:spLocks noGrp="1"/>
          </p:cNvSpPr>
          <p:nvPr>
            <p:ph type="title"/>
          </p:nvPr>
        </p:nvSpPr>
        <p:spPr/>
        <p:txBody>
          <a:bodyPr/>
          <a:lstStyle/>
          <a:p>
            <a:r>
              <a:rPr lang="en-US" sz="2400" dirty="0"/>
              <a:t>New FY26 NDAA Amendment: Cybersecurity Regulatory Harmonization</a:t>
            </a:r>
          </a:p>
        </p:txBody>
      </p:sp>
      <p:sp>
        <p:nvSpPr>
          <p:cNvPr id="3" name="Content Placeholder 2">
            <a:extLst>
              <a:ext uri="{FF2B5EF4-FFF2-40B4-BE49-F238E27FC236}">
                <a16:creationId xmlns:a16="http://schemas.microsoft.com/office/drawing/2014/main" id="{2ED71255-8F14-48BD-9BCE-421CF3D7E91E}"/>
              </a:ext>
            </a:extLst>
          </p:cNvPr>
          <p:cNvSpPr>
            <a:spLocks noGrp="1"/>
          </p:cNvSpPr>
          <p:nvPr>
            <p:ph idx="1"/>
          </p:nvPr>
        </p:nvSpPr>
        <p:spPr>
          <a:xfrm>
            <a:off x="685800" y="1754187"/>
            <a:ext cx="8160026" cy="4494203"/>
          </a:xfrm>
        </p:spPr>
        <p:txBody>
          <a:bodyPr/>
          <a:lstStyle/>
          <a:p>
            <a:r>
              <a:rPr lang="en-US" dirty="0"/>
              <a:t>Congress directs DoD to streamline cybersecurity requirements applied to the defense industrial base.</a:t>
            </a:r>
          </a:p>
          <a:p>
            <a:pPr lvl="1"/>
            <a:r>
              <a:rPr lang="en-US" dirty="0"/>
              <a:t> </a:t>
            </a:r>
            <a:r>
              <a:rPr lang="en-US" altLang="en-US" b="1" dirty="0">
                <a:solidFill>
                  <a:schemeClr val="tx1"/>
                </a:solidFill>
                <a:latin typeface="Arial" panose="020B0604020202020204" pitchFamily="34" charset="0"/>
              </a:rPr>
              <a:t>Harmonize</a:t>
            </a:r>
            <a:r>
              <a:rPr lang="en-US" altLang="en-US" dirty="0">
                <a:solidFill>
                  <a:schemeClr val="tx1"/>
                </a:solidFill>
                <a:latin typeface="Arial" panose="020B0604020202020204" pitchFamily="34" charset="0"/>
              </a:rPr>
              <a:t> DIB-related cyber requirements</a:t>
            </a:r>
          </a:p>
          <a:p>
            <a:pPr lvl="1"/>
            <a:r>
              <a:rPr lang="en-US" altLang="en-US" b="1" dirty="0">
                <a:solidFill>
                  <a:schemeClr val="tx1"/>
                </a:solidFill>
                <a:latin typeface="Arial" panose="020B0604020202020204" pitchFamily="34" charset="0"/>
              </a:rPr>
              <a:t>Remove duplicative / inconsistent</a:t>
            </a:r>
            <a:r>
              <a:rPr lang="en-US" altLang="en-US" dirty="0">
                <a:solidFill>
                  <a:schemeClr val="tx1"/>
                </a:solidFill>
                <a:latin typeface="Arial" panose="020B0604020202020204" pitchFamily="34" charset="0"/>
              </a:rPr>
              <a:t> contract clauses</a:t>
            </a:r>
          </a:p>
          <a:p>
            <a:pPr lvl="1"/>
            <a:r>
              <a:rPr lang="en-US" altLang="en-US" b="1" dirty="0">
                <a:solidFill>
                  <a:schemeClr val="tx1"/>
                </a:solidFill>
                <a:latin typeface="Arial" panose="020B0604020202020204" pitchFamily="34" charset="0"/>
              </a:rPr>
              <a:t>Reduce contract-unique</a:t>
            </a:r>
            <a:r>
              <a:rPr lang="en-US" altLang="en-US" dirty="0">
                <a:solidFill>
                  <a:schemeClr val="tx1"/>
                </a:solidFill>
                <a:latin typeface="Arial" panose="020B0604020202020204" pitchFamily="34" charset="0"/>
              </a:rPr>
              <a:t> requirements</a:t>
            </a:r>
          </a:p>
          <a:p>
            <a:r>
              <a:rPr lang="en-US" b="1" dirty="0"/>
              <a:t>Why it matters:</a:t>
            </a:r>
            <a:br>
              <a:rPr lang="en-US" dirty="0"/>
            </a:br>
            <a:r>
              <a:rPr lang="en-US" dirty="0"/>
              <a:t>Validates ISA’s push to </a:t>
            </a:r>
            <a:r>
              <a:rPr lang="en-US" b="1" dirty="0"/>
              <a:t>cut duplication</a:t>
            </a:r>
            <a:r>
              <a:rPr lang="en-US" dirty="0"/>
              <a:t> and gives DoD a mandate to simplify the cyber rules industry must follow.</a:t>
            </a:r>
            <a:endParaRPr lang="en-US" altLang="en-US" dirty="0">
              <a:solidFill>
                <a:schemeClr val="tx1"/>
              </a:solidFill>
              <a:latin typeface="Arial" panose="020B0604020202020204" pitchFamily="34" charset="0"/>
            </a:endParaRPr>
          </a:p>
          <a:p>
            <a:pPr lvl="1"/>
            <a:endParaRPr lang="en-US" altLang="en-US" dirty="0">
              <a:solidFill>
                <a:schemeClr val="tx1"/>
              </a:solidFill>
              <a:latin typeface="Arial" panose="020B0604020202020204" pitchFamily="34" charset="0"/>
            </a:endParaRPr>
          </a:p>
          <a:p>
            <a:pPr lvl="1"/>
            <a:endParaRPr lang="en-US" dirty="0"/>
          </a:p>
        </p:txBody>
      </p:sp>
      <p:sp>
        <p:nvSpPr>
          <p:cNvPr id="4" name="Slide Number Placeholder 3">
            <a:extLst>
              <a:ext uri="{FF2B5EF4-FFF2-40B4-BE49-F238E27FC236}">
                <a16:creationId xmlns:a16="http://schemas.microsoft.com/office/drawing/2014/main" id="{DF32ADFF-3EB0-CAA5-830C-3AAF1E113DC8}"/>
              </a:ext>
            </a:extLst>
          </p:cNvPr>
          <p:cNvSpPr>
            <a:spLocks noGrp="1"/>
          </p:cNvSpPr>
          <p:nvPr>
            <p:ph type="sldNum" sz="quarter" idx="12"/>
          </p:nvPr>
        </p:nvSpPr>
        <p:spPr/>
        <p:txBody>
          <a:bodyPr/>
          <a:lstStyle/>
          <a:p>
            <a:pPr>
              <a:defRPr/>
            </a:pPr>
            <a:fld id="{C522B91E-BBDA-47B2-820B-E760F49CA9FF}" type="slidenum">
              <a:rPr lang="en-US" smtClean="0"/>
              <a:pPr>
                <a:defRPr/>
              </a:pPr>
              <a:t>43</a:t>
            </a:fld>
            <a:endParaRPr lang="en-US" dirty="0"/>
          </a:p>
        </p:txBody>
      </p:sp>
    </p:spTree>
    <p:extLst>
      <p:ext uri="{BB962C8B-B14F-4D97-AF65-F5344CB8AC3E}">
        <p14:creationId xmlns:p14="http://schemas.microsoft.com/office/powerpoint/2010/main" val="39666784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3D6DA-B137-D2A5-7D31-BE617B42A902}"/>
              </a:ext>
            </a:extLst>
          </p:cNvPr>
          <p:cNvSpPr>
            <a:spLocks noGrp="1"/>
          </p:cNvSpPr>
          <p:nvPr>
            <p:ph type="title"/>
          </p:nvPr>
        </p:nvSpPr>
        <p:spPr/>
        <p:txBody>
          <a:bodyPr/>
          <a:lstStyle/>
          <a:p>
            <a:r>
              <a:rPr lang="en-US" dirty="0"/>
              <a:t>Congressional Leaders on Cyber Reg Duplication</a:t>
            </a:r>
          </a:p>
        </p:txBody>
      </p:sp>
      <p:sp>
        <p:nvSpPr>
          <p:cNvPr id="3" name="Content Placeholder 2">
            <a:extLst>
              <a:ext uri="{FF2B5EF4-FFF2-40B4-BE49-F238E27FC236}">
                <a16:creationId xmlns:a16="http://schemas.microsoft.com/office/drawing/2014/main" id="{9E803847-8790-E0E3-2810-A11C0DFA281D}"/>
              </a:ext>
            </a:extLst>
          </p:cNvPr>
          <p:cNvSpPr>
            <a:spLocks noGrp="1"/>
          </p:cNvSpPr>
          <p:nvPr>
            <p:ph idx="1"/>
          </p:nvPr>
        </p:nvSpPr>
        <p:spPr/>
        <p:txBody>
          <a:bodyPr/>
          <a:lstStyle/>
          <a:p>
            <a:endParaRPr lang="en-US" dirty="0"/>
          </a:p>
          <a:p>
            <a:pPr marL="0" indent="0">
              <a:buNone/>
            </a:pPr>
            <a:r>
              <a:rPr lang="en-US" dirty="0"/>
              <a:t>“</a:t>
            </a:r>
            <a:r>
              <a:rPr lang="en-US" b="1" dirty="0"/>
              <a:t>Eliminating the duplicative nature of cybersecurity regulations is the fastest and most cost effective way to improve our nation’s cybersecurity materially”</a:t>
            </a:r>
          </a:p>
          <a:p>
            <a:pPr marL="0" indent="0">
              <a:buNone/>
            </a:pPr>
            <a:endParaRPr lang="en-US" dirty="0"/>
          </a:p>
          <a:p>
            <a:pPr marL="0" indent="0">
              <a:buNone/>
            </a:pPr>
            <a:r>
              <a:rPr lang="en-US" dirty="0"/>
              <a:t>-- Joint letter to OMB from Government Reform Committee Chair Comer and Homeland Committee Chair Green and several Subcommittee Chairs </a:t>
            </a:r>
          </a:p>
        </p:txBody>
      </p:sp>
      <p:sp>
        <p:nvSpPr>
          <p:cNvPr id="4" name="Slide Number Placeholder 3">
            <a:extLst>
              <a:ext uri="{FF2B5EF4-FFF2-40B4-BE49-F238E27FC236}">
                <a16:creationId xmlns:a16="http://schemas.microsoft.com/office/drawing/2014/main" id="{629FF2CE-24EF-37C7-EDD0-E31617262673}"/>
              </a:ext>
            </a:extLst>
          </p:cNvPr>
          <p:cNvSpPr>
            <a:spLocks noGrp="1"/>
          </p:cNvSpPr>
          <p:nvPr>
            <p:ph type="sldNum" sz="quarter" idx="12"/>
          </p:nvPr>
        </p:nvSpPr>
        <p:spPr/>
        <p:txBody>
          <a:bodyPr/>
          <a:lstStyle/>
          <a:p>
            <a:pPr>
              <a:defRPr/>
            </a:pPr>
            <a:fld id="{C522B91E-BBDA-47B2-820B-E760F49CA9FF}" type="slidenum">
              <a:rPr lang="en-US" smtClean="0"/>
              <a:pPr>
                <a:defRPr/>
              </a:pPr>
              <a:t>44</a:t>
            </a:fld>
            <a:endParaRPr lang="en-US" dirty="0"/>
          </a:p>
        </p:txBody>
      </p:sp>
    </p:spTree>
    <p:extLst>
      <p:ext uri="{BB962C8B-B14F-4D97-AF65-F5344CB8AC3E}">
        <p14:creationId xmlns:p14="http://schemas.microsoft.com/office/powerpoint/2010/main" val="148240411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515F6-9289-54F7-356C-F3B603262C55}"/>
              </a:ext>
            </a:extLst>
          </p:cNvPr>
          <p:cNvSpPr>
            <a:spLocks noGrp="1"/>
          </p:cNvSpPr>
          <p:nvPr>
            <p:ph type="title"/>
          </p:nvPr>
        </p:nvSpPr>
        <p:spPr/>
        <p:txBody>
          <a:bodyPr/>
          <a:lstStyle/>
          <a:p>
            <a:r>
              <a:rPr lang="en-US" dirty="0"/>
              <a:t>CBA in New DHS Cyber Performance Goals </a:t>
            </a:r>
          </a:p>
        </p:txBody>
      </p:sp>
      <p:sp>
        <p:nvSpPr>
          <p:cNvPr id="3" name="Content Placeholder 2">
            <a:extLst>
              <a:ext uri="{FF2B5EF4-FFF2-40B4-BE49-F238E27FC236}">
                <a16:creationId xmlns:a16="http://schemas.microsoft.com/office/drawing/2014/main" id="{A44F9B12-53D6-B00B-4221-3EB062D81AE5}"/>
              </a:ext>
            </a:extLst>
          </p:cNvPr>
          <p:cNvSpPr>
            <a:spLocks noGrp="1"/>
          </p:cNvSpPr>
          <p:nvPr>
            <p:ph idx="1"/>
          </p:nvPr>
        </p:nvSpPr>
        <p:spPr/>
        <p:txBody>
          <a:bodyPr/>
          <a:lstStyle/>
          <a:p>
            <a:pPr marL="0" indent="0">
              <a:buNone/>
            </a:pPr>
            <a:r>
              <a:rPr lang="en-US" dirty="0">
                <a:highlight>
                  <a:srgbClr val="FFFF00"/>
                </a:highlight>
              </a:rPr>
              <a:t>What changed from CPG 1.0  “Added Cost, Impact, and Ease of Implementation ratings to the CPG Report…Conduct a cost-benefit analysis (CBA) … comparing quantified benefits and costs, </a:t>
            </a:r>
            <a:r>
              <a:rPr lang="en-US" dirty="0"/>
              <a:t>(to) help justify the cybersecurity investment with more objectively defensible information…Consider costs for the CPG over its life. Benefits – Consider potential impacts, in financial terms,” CISA </a:t>
            </a:r>
            <a:r>
              <a:rPr lang="en-US" dirty="0">
                <a:highlight>
                  <a:srgbClr val="FFFF00"/>
                </a:highlight>
              </a:rPr>
              <a:t>Cybersecurity Performance Goals 2.0 12/12/25</a:t>
            </a:r>
          </a:p>
        </p:txBody>
      </p:sp>
      <p:sp>
        <p:nvSpPr>
          <p:cNvPr id="4" name="Slide Number Placeholder 3">
            <a:extLst>
              <a:ext uri="{FF2B5EF4-FFF2-40B4-BE49-F238E27FC236}">
                <a16:creationId xmlns:a16="http://schemas.microsoft.com/office/drawing/2014/main" id="{7744414C-0283-E379-301C-BBF8FF33FC3D}"/>
              </a:ext>
            </a:extLst>
          </p:cNvPr>
          <p:cNvSpPr>
            <a:spLocks noGrp="1"/>
          </p:cNvSpPr>
          <p:nvPr>
            <p:ph type="sldNum" sz="quarter" idx="12"/>
          </p:nvPr>
        </p:nvSpPr>
        <p:spPr/>
        <p:txBody>
          <a:bodyPr/>
          <a:lstStyle/>
          <a:p>
            <a:pPr>
              <a:defRPr/>
            </a:pPr>
            <a:fld id="{C522B91E-BBDA-47B2-820B-E760F49CA9FF}" type="slidenum">
              <a:rPr lang="en-US" smtClean="0"/>
              <a:pPr>
                <a:defRPr/>
              </a:pPr>
              <a:t>45</a:t>
            </a:fld>
            <a:endParaRPr lang="en-US" dirty="0"/>
          </a:p>
        </p:txBody>
      </p:sp>
    </p:spTree>
    <p:extLst>
      <p:ext uri="{BB962C8B-B14F-4D97-AF65-F5344CB8AC3E}">
        <p14:creationId xmlns:p14="http://schemas.microsoft.com/office/powerpoint/2010/main" val="179986443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ED851-A25E-08F8-F662-96DAFC30E468}"/>
              </a:ext>
            </a:extLst>
          </p:cNvPr>
          <p:cNvSpPr>
            <a:spLocks noGrp="1"/>
          </p:cNvSpPr>
          <p:nvPr>
            <p:ph type="title"/>
          </p:nvPr>
        </p:nvSpPr>
        <p:spPr/>
        <p:txBody>
          <a:bodyPr/>
          <a:lstStyle/>
          <a:p>
            <a:r>
              <a:rPr lang="en-US" sz="2400" dirty="0"/>
              <a:t>COST-BENEFIT ANALYSIS (CBA) AMENDMENT – STATUS UPDATE</a:t>
            </a:r>
          </a:p>
        </p:txBody>
      </p:sp>
      <p:sp>
        <p:nvSpPr>
          <p:cNvPr id="3" name="Content Placeholder 2">
            <a:extLst>
              <a:ext uri="{FF2B5EF4-FFF2-40B4-BE49-F238E27FC236}">
                <a16:creationId xmlns:a16="http://schemas.microsoft.com/office/drawing/2014/main" id="{E4B5CBBE-7BEC-8A3F-E20E-41528C114F63}"/>
              </a:ext>
            </a:extLst>
          </p:cNvPr>
          <p:cNvSpPr>
            <a:spLocks noGrp="1"/>
          </p:cNvSpPr>
          <p:nvPr>
            <p:ph idx="1"/>
          </p:nvPr>
        </p:nvSpPr>
        <p:spPr>
          <a:xfrm>
            <a:off x="685800" y="1754188"/>
            <a:ext cx="8173278" cy="4722812"/>
          </a:xfrm>
        </p:spPr>
        <p:txBody>
          <a:bodyPr/>
          <a:lstStyle/>
          <a:p>
            <a:r>
              <a:rPr lang="en-US" sz="2400" dirty="0"/>
              <a:t>Rep. Carlos Gimenez proposed an amendment to require DoD to apply cost-benefit analysis to cybersecurity regulations.</a:t>
            </a:r>
          </a:p>
          <a:p>
            <a:pPr lvl="1"/>
            <a:r>
              <a:rPr lang="en-US" sz="2000" dirty="0"/>
              <a:t>The amendment </a:t>
            </a:r>
            <a:r>
              <a:rPr lang="en-US" sz="2000" b="1" dirty="0"/>
              <a:t>did not make it into</a:t>
            </a:r>
            <a:r>
              <a:rPr lang="en-US" sz="2000" dirty="0"/>
              <a:t> the FY26 NDAA. </a:t>
            </a:r>
          </a:p>
          <a:p>
            <a:pPr lvl="1"/>
            <a:r>
              <a:rPr lang="en-US" sz="2000" b="1" dirty="0"/>
              <a:t>Strong interest remains</a:t>
            </a:r>
            <a:r>
              <a:rPr lang="en-US" sz="2000" dirty="0"/>
              <a:t> on the Hill, and the concept continues to gain momentum </a:t>
            </a:r>
          </a:p>
          <a:p>
            <a:pPr lvl="1"/>
            <a:r>
              <a:rPr lang="en-US" sz="2000" dirty="0"/>
              <a:t>Several members and committees are now signaling openness to </a:t>
            </a:r>
            <a:r>
              <a:rPr lang="en-US" sz="2000" b="1" dirty="0"/>
              <a:t>CBA for cyber</a:t>
            </a:r>
            <a:r>
              <a:rPr lang="en-US" sz="2000" dirty="0"/>
              <a:t>, especially as compliance costs rise.</a:t>
            </a:r>
          </a:p>
          <a:p>
            <a:r>
              <a:rPr lang="en-US" sz="2400" dirty="0"/>
              <a:t>Why this matters for ISA: </a:t>
            </a:r>
          </a:p>
          <a:p>
            <a:pPr lvl="1"/>
            <a:r>
              <a:rPr lang="en-US" sz="2000" dirty="0"/>
              <a:t>Confirms growing concern about </a:t>
            </a:r>
            <a:r>
              <a:rPr lang="en-US" sz="2000" b="1" dirty="0"/>
              <a:t>burdensome and duplicative cyber mandates</a:t>
            </a:r>
            <a:r>
              <a:rPr lang="en-US" sz="2000" dirty="0"/>
              <a:t>. </a:t>
            </a:r>
          </a:p>
          <a:p>
            <a:pPr lvl="1"/>
            <a:r>
              <a:rPr lang="en-US" sz="2000" dirty="0"/>
              <a:t>Keeps ISA’s CBA proposal </a:t>
            </a:r>
            <a:r>
              <a:rPr lang="en-US" sz="2000" b="1" dirty="0"/>
              <a:t>alive and well-positioned for future NDAA</a:t>
            </a:r>
            <a:r>
              <a:rPr lang="en-US" sz="2000" dirty="0"/>
              <a:t>.</a:t>
            </a:r>
          </a:p>
          <a:p>
            <a:endParaRPr lang="en-US" sz="2400" dirty="0"/>
          </a:p>
        </p:txBody>
      </p:sp>
      <p:sp>
        <p:nvSpPr>
          <p:cNvPr id="4" name="Slide Number Placeholder 3">
            <a:extLst>
              <a:ext uri="{FF2B5EF4-FFF2-40B4-BE49-F238E27FC236}">
                <a16:creationId xmlns:a16="http://schemas.microsoft.com/office/drawing/2014/main" id="{85DC3390-2455-8289-7850-DAAF6DA27337}"/>
              </a:ext>
            </a:extLst>
          </p:cNvPr>
          <p:cNvSpPr>
            <a:spLocks noGrp="1"/>
          </p:cNvSpPr>
          <p:nvPr>
            <p:ph type="sldNum" sz="quarter" idx="12"/>
          </p:nvPr>
        </p:nvSpPr>
        <p:spPr/>
        <p:txBody>
          <a:bodyPr/>
          <a:lstStyle/>
          <a:p>
            <a:pPr>
              <a:defRPr/>
            </a:pPr>
            <a:fld id="{C522B91E-BBDA-47B2-820B-E760F49CA9FF}" type="slidenum">
              <a:rPr lang="en-US" smtClean="0"/>
              <a:pPr>
                <a:defRPr/>
              </a:pPr>
              <a:t>46</a:t>
            </a:fld>
            <a:endParaRPr lang="en-US" dirty="0"/>
          </a:p>
        </p:txBody>
      </p:sp>
    </p:spTree>
    <p:extLst>
      <p:ext uri="{BB962C8B-B14F-4D97-AF65-F5344CB8AC3E}">
        <p14:creationId xmlns:p14="http://schemas.microsoft.com/office/powerpoint/2010/main" val="2299152438"/>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7C12D-F4BF-20DA-EFCD-0633D3B16228}"/>
              </a:ext>
            </a:extLst>
          </p:cNvPr>
          <p:cNvSpPr>
            <a:spLocks noGrp="1"/>
          </p:cNvSpPr>
          <p:nvPr>
            <p:ph type="title"/>
          </p:nvPr>
        </p:nvSpPr>
        <p:spPr/>
        <p:txBody>
          <a:bodyPr/>
          <a:lstStyle/>
          <a:p>
            <a:r>
              <a:rPr lang="en-US" dirty="0"/>
              <a:t>OMB on Quantification &amp; Cost Benefit Analysis  -- </a:t>
            </a:r>
          </a:p>
        </p:txBody>
      </p:sp>
      <p:sp>
        <p:nvSpPr>
          <p:cNvPr id="3" name="Content Placeholder 2">
            <a:extLst>
              <a:ext uri="{FF2B5EF4-FFF2-40B4-BE49-F238E27FC236}">
                <a16:creationId xmlns:a16="http://schemas.microsoft.com/office/drawing/2014/main" id="{1F4A2780-CABD-2F3B-77FF-30FDD36BEDE7}"/>
              </a:ext>
            </a:extLst>
          </p:cNvPr>
          <p:cNvSpPr>
            <a:spLocks noGrp="1"/>
          </p:cNvSpPr>
          <p:nvPr>
            <p:ph idx="1"/>
          </p:nvPr>
        </p:nvSpPr>
        <p:spPr/>
        <p:txBody>
          <a:bodyPr/>
          <a:lstStyle/>
          <a:p>
            <a:pPr marL="0" indent="0">
              <a:buNone/>
            </a:pPr>
            <a:r>
              <a:rPr lang="en-US" dirty="0"/>
              <a:t>“When quantification is possible agencies should  relay only on quantitative grounds when repealing rules…consistent with specific </a:t>
            </a:r>
            <a:r>
              <a:rPr lang="en-US" b="1" dirty="0"/>
              <a:t>demands for cost benefit analysis and the emphasis the Supreme Cout has placed on cost quantification..”</a:t>
            </a:r>
          </a:p>
          <a:p>
            <a:pPr marL="0" indent="0">
              <a:buNone/>
            </a:pPr>
            <a:endParaRPr lang="en-US" dirty="0"/>
          </a:p>
          <a:p>
            <a:pPr marL="0" indent="0">
              <a:buNone/>
            </a:pPr>
            <a:r>
              <a:rPr lang="en-US" b="1" dirty="0">
                <a:highlight>
                  <a:srgbClr val="FFFF00"/>
                </a:highlight>
              </a:rPr>
              <a:t>Agencies must consider cost</a:t>
            </a:r>
            <a:r>
              <a:rPr lang="en-US" dirty="0">
                <a:highlight>
                  <a:srgbClr val="FFFF00"/>
                </a:highlight>
              </a:rPr>
              <a:t>– most importantly cost of compliance before </a:t>
            </a:r>
            <a:r>
              <a:rPr lang="en-US" b="1" dirty="0">
                <a:highlight>
                  <a:srgbClr val="FFFF00"/>
                </a:highlight>
              </a:rPr>
              <a:t>deciding if a regulation is appropriate or necessary” </a:t>
            </a:r>
            <a:r>
              <a:rPr lang="en-US" dirty="0">
                <a:highlight>
                  <a:srgbClr val="FFFF00"/>
                </a:highlight>
              </a:rPr>
              <a:t>OIRA 11/25</a:t>
            </a:r>
          </a:p>
        </p:txBody>
      </p:sp>
      <p:sp>
        <p:nvSpPr>
          <p:cNvPr id="4" name="Slide Number Placeholder 3">
            <a:extLst>
              <a:ext uri="{FF2B5EF4-FFF2-40B4-BE49-F238E27FC236}">
                <a16:creationId xmlns:a16="http://schemas.microsoft.com/office/drawing/2014/main" id="{D9D286B8-D5B7-B119-F1B4-4C4C66BB36FA}"/>
              </a:ext>
            </a:extLst>
          </p:cNvPr>
          <p:cNvSpPr>
            <a:spLocks noGrp="1"/>
          </p:cNvSpPr>
          <p:nvPr>
            <p:ph type="sldNum" sz="quarter" idx="12"/>
          </p:nvPr>
        </p:nvSpPr>
        <p:spPr/>
        <p:txBody>
          <a:bodyPr/>
          <a:lstStyle/>
          <a:p>
            <a:pPr>
              <a:defRPr/>
            </a:pPr>
            <a:fld id="{C522B91E-BBDA-47B2-820B-E760F49CA9FF}" type="slidenum">
              <a:rPr lang="en-US" smtClean="0"/>
              <a:pPr>
                <a:defRPr/>
              </a:pPr>
              <a:t>47</a:t>
            </a:fld>
            <a:endParaRPr lang="en-US" dirty="0"/>
          </a:p>
        </p:txBody>
      </p:sp>
    </p:spTree>
    <p:extLst>
      <p:ext uri="{BB962C8B-B14F-4D97-AF65-F5344CB8AC3E}">
        <p14:creationId xmlns:p14="http://schemas.microsoft.com/office/powerpoint/2010/main" val="153063331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8CE99-8CBF-6ACF-CA96-126945618EC4}"/>
              </a:ext>
            </a:extLst>
          </p:cNvPr>
          <p:cNvSpPr>
            <a:spLocks noGrp="1"/>
          </p:cNvSpPr>
          <p:nvPr>
            <p:ph type="title"/>
          </p:nvPr>
        </p:nvSpPr>
        <p:spPr/>
        <p:txBody>
          <a:bodyPr/>
          <a:lstStyle/>
          <a:p>
            <a:r>
              <a:rPr lang="en-US" dirty="0"/>
              <a:t>Carincross on Cybersecuioty Academy</a:t>
            </a:r>
          </a:p>
        </p:txBody>
      </p:sp>
      <p:sp>
        <p:nvSpPr>
          <p:cNvPr id="3" name="Content Placeholder 2">
            <a:extLst>
              <a:ext uri="{FF2B5EF4-FFF2-40B4-BE49-F238E27FC236}">
                <a16:creationId xmlns:a16="http://schemas.microsoft.com/office/drawing/2014/main" id="{78963E6F-812B-FC70-4F24-BDDD4EEB3667}"/>
              </a:ext>
            </a:extLst>
          </p:cNvPr>
          <p:cNvSpPr>
            <a:spLocks noGrp="1"/>
          </p:cNvSpPr>
          <p:nvPr>
            <p:ph idx="1"/>
          </p:nvPr>
        </p:nvSpPr>
        <p:spPr/>
        <p:txBody>
          <a:bodyPr/>
          <a:lstStyle/>
          <a:p>
            <a:endParaRPr lang="en-US" dirty="0"/>
          </a:p>
          <a:p>
            <a:pPr marL="0" indent="0">
              <a:buNone/>
            </a:pPr>
            <a:r>
              <a:rPr lang="en-US" dirty="0"/>
              <a:t>“</a:t>
            </a:r>
            <a:r>
              <a:rPr lang="en-US" sz="3200" dirty="0"/>
              <a:t>As part of that project the government will </a:t>
            </a:r>
            <a:r>
              <a:rPr lang="en-US" sz="3200" b="1" dirty="0"/>
              <a:t>create a cybersecurity education academy </a:t>
            </a:r>
            <a:r>
              <a:rPr lang="en-US" sz="3200" dirty="0"/>
              <a:t>that links existing program and help teach people how a cybersecurity culture works”</a:t>
            </a:r>
          </a:p>
        </p:txBody>
      </p:sp>
      <p:sp>
        <p:nvSpPr>
          <p:cNvPr id="4" name="Slide Number Placeholder 3">
            <a:extLst>
              <a:ext uri="{FF2B5EF4-FFF2-40B4-BE49-F238E27FC236}">
                <a16:creationId xmlns:a16="http://schemas.microsoft.com/office/drawing/2014/main" id="{ED5C20EC-398B-07F8-63FB-DA33A97A48F0}"/>
              </a:ext>
            </a:extLst>
          </p:cNvPr>
          <p:cNvSpPr>
            <a:spLocks noGrp="1"/>
          </p:cNvSpPr>
          <p:nvPr>
            <p:ph type="sldNum" sz="quarter" idx="12"/>
          </p:nvPr>
        </p:nvSpPr>
        <p:spPr/>
        <p:txBody>
          <a:bodyPr/>
          <a:lstStyle/>
          <a:p>
            <a:pPr>
              <a:defRPr/>
            </a:pPr>
            <a:fld id="{C522B91E-BBDA-47B2-820B-E760F49CA9FF}" type="slidenum">
              <a:rPr lang="en-US" smtClean="0"/>
              <a:pPr>
                <a:defRPr/>
              </a:pPr>
              <a:t>48</a:t>
            </a:fld>
            <a:endParaRPr lang="en-US" dirty="0"/>
          </a:p>
        </p:txBody>
      </p:sp>
    </p:spTree>
    <p:extLst>
      <p:ext uri="{BB962C8B-B14F-4D97-AF65-F5344CB8AC3E}">
        <p14:creationId xmlns:p14="http://schemas.microsoft.com/office/powerpoint/2010/main" val="253456459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3B6EF-5E76-D9C7-A2B1-243559A06EBD}"/>
              </a:ext>
            </a:extLst>
          </p:cNvPr>
          <p:cNvSpPr>
            <a:spLocks noGrp="1"/>
          </p:cNvSpPr>
          <p:nvPr>
            <p:ph type="title"/>
          </p:nvPr>
        </p:nvSpPr>
        <p:spPr/>
        <p:txBody>
          <a:bodyPr/>
          <a:lstStyle/>
          <a:p>
            <a:r>
              <a:rPr lang="en-US" dirty="0"/>
              <a:t>Andrew Garbarino: Chair Homeland Security Com</a:t>
            </a:r>
          </a:p>
        </p:txBody>
      </p:sp>
      <p:sp>
        <p:nvSpPr>
          <p:cNvPr id="3" name="Content Placeholder 2">
            <a:extLst>
              <a:ext uri="{FF2B5EF4-FFF2-40B4-BE49-F238E27FC236}">
                <a16:creationId xmlns:a16="http://schemas.microsoft.com/office/drawing/2014/main" id="{F297E457-806F-76FF-F649-F0E6BC3568E7}"/>
              </a:ext>
            </a:extLst>
          </p:cNvPr>
          <p:cNvSpPr>
            <a:spLocks noGrp="1"/>
          </p:cNvSpPr>
          <p:nvPr>
            <p:ph idx="1"/>
          </p:nvPr>
        </p:nvSpPr>
        <p:spPr>
          <a:xfrm>
            <a:off x="685800" y="1754188"/>
            <a:ext cx="7772400" cy="4494212"/>
          </a:xfrm>
        </p:spPr>
        <p:txBody>
          <a:bodyPr/>
          <a:lstStyle/>
          <a:p>
            <a:r>
              <a:rPr lang="en-US" dirty="0"/>
              <a:t>Mr. Garbarino took over the Chairmanship of the full Homeland Security Committee after the former Chair, Mark Green, left the Congress. Prior to taking over the full Committee Mr. Garbarino was Chairman of the Subcommittee on Cybersecurity. In 2022 ISA presented Mr. Garbarino ISA; s “McCurdy Award for Policy Innovation” in recognition for his work getting ISA’s pilot program on workforce development included in the National Defense Authorization Act (NDAA).  </a:t>
            </a:r>
          </a:p>
          <a:p>
            <a:endParaRPr lang="en-US" dirty="0"/>
          </a:p>
        </p:txBody>
      </p:sp>
      <p:sp>
        <p:nvSpPr>
          <p:cNvPr id="4" name="Slide Number Placeholder 3">
            <a:extLst>
              <a:ext uri="{FF2B5EF4-FFF2-40B4-BE49-F238E27FC236}">
                <a16:creationId xmlns:a16="http://schemas.microsoft.com/office/drawing/2014/main" id="{0B263C2B-BB2D-B106-57EE-7585D5D00A31}"/>
              </a:ext>
            </a:extLst>
          </p:cNvPr>
          <p:cNvSpPr>
            <a:spLocks noGrp="1"/>
          </p:cNvSpPr>
          <p:nvPr>
            <p:ph type="sldNum" sz="quarter" idx="12"/>
          </p:nvPr>
        </p:nvSpPr>
        <p:spPr/>
        <p:txBody>
          <a:bodyPr/>
          <a:lstStyle/>
          <a:p>
            <a:pPr>
              <a:defRPr/>
            </a:pPr>
            <a:fld id="{C522B91E-BBDA-47B2-820B-E760F49CA9FF}" type="slidenum">
              <a:rPr lang="en-US" smtClean="0"/>
              <a:pPr>
                <a:defRPr/>
              </a:pPr>
              <a:t>49</a:t>
            </a:fld>
            <a:endParaRPr lang="en-US" dirty="0"/>
          </a:p>
        </p:txBody>
      </p:sp>
    </p:spTree>
    <p:extLst>
      <p:ext uri="{BB962C8B-B14F-4D97-AF65-F5344CB8AC3E}">
        <p14:creationId xmlns:p14="http://schemas.microsoft.com/office/powerpoint/2010/main" val="133908277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8F590-BC4C-1048-AD29-65C9578FD496}"/>
              </a:ext>
            </a:extLst>
          </p:cNvPr>
          <p:cNvSpPr>
            <a:spLocks noGrp="1"/>
          </p:cNvSpPr>
          <p:nvPr>
            <p:ph type="title"/>
          </p:nvPr>
        </p:nvSpPr>
        <p:spPr/>
        <p:txBody>
          <a:bodyPr/>
          <a:lstStyle/>
          <a:p>
            <a:r>
              <a:rPr lang="en-US" dirty="0"/>
              <a:t>Andrew Garbarino: Chair Homeland Security Com</a:t>
            </a:r>
          </a:p>
        </p:txBody>
      </p:sp>
      <p:sp>
        <p:nvSpPr>
          <p:cNvPr id="3" name="Content Placeholder 2">
            <a:extLst>
              <a:ext uri="{FF2B5EF4-FFF2-40B4-BE49-F238E27FC236}">
                <a16:creationId xmlns:a16="http://schemas.microsoft.com/office/drawing/2014/main" id="{774CD3B0-E6D7-AE10-F39C-2FF1C99E74AF}"/>
              </a:ext>
            </a:extLst>
          </p:cNvPr>
          <p:cNvSpPr>
            <a:spLocks noGrp="1"/>
          </p:cNvSpPr>
          <p:nvPr>
            <p:ph idx="1"/>
          </p:nvPr>
        </p:nvSpPr>
        <p:spPr/>
        <p:txBody>
          <a:bodyPr/>
          <a:lstStyle/>
          <a:p>
            <a:r>
              <a:rPr lang="en-US" dirty="0"/>
              <a:t>Mr. Garbarino has been an advocate for eliminating duplicative cyber regulations; however, the Homeland Security Committee does not have jurisdiction over broad regulatory issues. The Committee would, however, be a vital partner if the legislation was moved thought either the Oversight Committee or via the NDAA through the Armed Services Committee or via budget reconciliation.</a:t>
            </a:r>
          </a:p>
          <a:p>
            <a:endParaRPr lang="en-US" dirty="0"/>
          </a:p>
        </p:txBody>
      </p:sp>
      <p:sp>
        <p:nvSpPr>
          <p:cNvPr id="4" name="Slide Number Placeholder 3">
            <a:extLst>
              <a:ext uri="{FF2B5EF4-FFF2-40B4-BE49-F238E27FC236}">
                <a16:creationId xmlns:a16="http://schemas.microsoft.com/office/drawing/2014/main" id="{71BA70D5-2CA2-5BB2-9C15-F635432F2F8F}"/>
              </a:ext>
            </a:extLst>
          </p:cNvPr>
          <p:cNvSpPr>
            <a:spLocks noGrp="1"/>
          </p:cNvSpPr>
          <p:nvPr>
            <p:ph type="sldNum" sz="quarter" idx="12"/>
          </p:nvPr>
        </p:nvSpPr>
        <p:spPr/>
        <p:txBody>
          <a:bodyPr/>
          <a:lstStyle/>
          <a:p>
            <a:pPr>
              <a:defRPr/>
            </a:pPr>
            <a:fld id="{C522B91E-BBDA-47B2-820B-E760F49CA9FF}" type="slidenum">
              <a:rPr lang="en-US" smtClean="0"/>
              <a:pPr>
                <a:defRPr/>
              </a:pPr>
              <a:t>50</a:t>
            </a:fld>
            <a:endParaRPr lang="en-US" dirty="0"/>
          </a:p>
        </p:txBody>
      </p:sp>
    </p:spTree>
    <p:extLst>
      <p:ext uri="{BB962C8B-B14F-4D97-AF65-F5344CB8AC3E}">
        <p14:creationId xmlns:p14="http://schemas.microsoft.com/office/powerpoint/2010/main" val="1739063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8EA5A-D7AD-21B0-1F37-8DEB040A459A}"/>
              </a:ext>
            </a:extLst>
          </p:cNvPr>
          <p:cNvSpPr>
            <a:spLocks noGrp="1"/>
          </p:cNvSpPr>
          <p:nvPr>
            <p:ph type="title"/>
          </p:nvPr>
        </p:nvSpPr>
        <p:spPr>
          <a:xfrm>
            <a:off x="1659148" y="419100"/>
            <a:ext cx="6629400" cy="1143000"/>
          </a:xfrm>
        </p:spPr>
        <p:txBody>
          <a:bodyPr/>
          <a:lstStyle/>
          <a:p>
            <a:br>
              <a:rPr lang="en-US" sz="2800" b="1" dirty="0"/>
            </a:br>
            <a:br>
              <a:rPr lang="en-US" sz="2800" b="1" dirty="0"/>
            </a:br>
            <a:r>
              <a:rPr lang="en-US" sz="2800" b="1" dirty="0"/>
              <a:t>Eric Burlison, Chair Economic Growth, and Regulatory Affairs </a:t>
            </a:r>
            <a:br>
              <a:rPr lang="en-US" dirty="0"/>
            </a:br>
            <a:endParaRPr lang="en-US" dirty="0"/>
          </a:p>
        </p:txBody>
      </p:sp>
      <p:sp>
        <p:nvSpPr>
          <p:cNvPr id="3" name="Content Placeholder 2">
            <a:extLst>
              <a:ext uri="{FF2B5EF4-FFF2-40B4-BE49-F238E27FC236}">
                <a16:creationId xmlns:a16="http://schemas.microsoft.com/office/drawing/2014/main" id="{88749047-194A-9249-29F4-FE60053E7165}"/>
              </a:ext>
            </a:extLst>
          </p:cNvPr>
          <p:cNvSpPr>
            <a:spLocks noGrp="1"/>
          </p:cNvSpPr>
          <p:nvPr>
            <p:ph idx="1"/>
          </p:nvPr>
        </p:nvSpPr>
        <p:spPr/>
        <p:txBody>
          <a:bodyPr/>
          <a:lstStyle/>
          <a:p>
            <a:pPr marL="0" indent="0">
              <a:buNone/>
            </a:pPr>
            <a:r>
              <a:rPr lang="en-US" sz="2400" dirty="0"/>
              <a:t>Mr. Burlison is a member of the Oversight and Government Reform Committee and Chairs the subcommittee on Regulatory Affairs. The Oversight Committee has jurisdiction over the Office of Management and Budget (OMB). Should legislation be needed for that purpose it would go through Congressman Burlison’s Committee. He also serves on the Subcommittee on Government Efficiency (DOGE) He’s also a former software engineer at Cox-Health/Cerner, so he understands systems from the technical side, not just the policy side.</a:t>
            </a:r>
          </a:p>
          <a:p>
            <a:endParaRPr lang="en-US" dirty="0"/>
          </a:p>
        </p:txBody>
      </p:sp>
      <p:sp>
        <p:nvSpPr>
          <p:cNvPr id="4" name="Slide Number Placeholder 3">
            <a:extLst>
              <a:ext uri="{FF2B5EF4-FFF2-40B4-BE49-F238E27FC236}">
                <a16:creationId xmlns:a16="http://schemas.microsoft.com/office/drawing/2014/main" id="{81B46402-BB89-261D-8C9A-6062E7128481}"/>
              </a:ext>
            </a:extLst>
          </p:cNvPr>
          <p:cNvSpPr>
            <a:spLocks noGrp="1"/>
          </p:cNvSpPr>
          <p:nvPr>
            <p:ph type="sldNum" sz="quarter" idx="12"/>
          </p:nvPr>
        </p:nvSpPr>
        <p:spPr/>
        <p:txBody>
          <a:bodyPr/>
          <a:lstStyle/>
          <a:p>
            <a:pPr>
              <a:defRPr/>
            </a:pPr>
            <a:fld id="{C522B91E-BBDA-47B2-820B-E760F49CA9FF}" type="slidenum">
              <a:rPr lang="en-US" smtClean="0"/>
              <a:pPr>
                <a:defRPr/>
              </a:pPr>
              <a:t>51</a:t>
            </a:fld>
            <a:endParaRPr lang="en-US" dirty="0"/>
          </a:p>
        </p:txBody>
      </p:sp>
    </p:spTree>
    <p:extLst>
      <p:ext uri="{BB962C8B-B14F-4D97-AF65-F5344CB8AC3E}">
        <p14:creationId xmlns:p14="http://schemas.microsoft.com/office/powerpoint/2010/main" val="270286377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DBC6D-592C-2EF2-3146-B97F298806D2}"/>
              </a:ext>
            </a:extLst>
          </p:cNvPr>
          <p:cNvSpPr>
            <a:spLocks noGrp="1"/>
          </p:cNvSpPr>
          <p:nvPr>
            <p:ph type="title"/>
          </p:nvPr>
        </p:nvSpPr>
        <p:spPr/>
        <p:txBody>
          <a:bodyPr/>
          <a:lstStyle/>
          <a:p>
            <a:br>
              <a:rPr lang="en-US" sz="2400" b="1" dirty="0"/>
            </a:br>
            <a:r>
              <a:rPr lang="en-US" sz="2400" b="1" dirty="0"/>
              <a:t>Bryon Donalds, Member House Oversight and Government Reform Committee   </a:t>
            </a:r>
            <a:br>
              <a:rPr lang="en-US" dirty="0"/>
            </a:br>
            <a:endParaRPr lang="en-US" dirty="0"/>
          </a:p>
        </p:txBody>
      </p:sp>
      <p:sp>
        <p:nvSpPr>
          <p:cNvPr id="3" name="Content Placeholder 2">
            <a:extLst>
              <a:ext uri="{FF2B5EF4-FFF2-40B4-BE49-F238E27FC236}">
                <a16:creationId xmlns:a16="http://schemas.microsoft.com/office/drawing/2014/main" id="{EFE9638B-8F8E-8BD8-1716-613B0A8E23BC}"/>
              </a:ext>
            </a:extLst>
          </p:cNvPr>
          <p:cNvSpPr>
            <a:spLocks noGrp="1"/>
          </p:cNvSpPr>
          <p:nvPr>
            <p:ph idx="1"/>
          </p:nvPr>
        </p:nvSpPr>
        <p:spPr/>
        <p:txBody>
          <a:bodyPr/>
          <a:lstStyle/>
          <a:p>
            <a:r>
              <a:rPr lang="en-US" dirty="0"/>
              <a:t>Mr. Donalds services on both the Subcommittee on Economic Growth and Regulatory Affairs as well as the Subcommittee the Military and Foreign Affairs.  As a member on both these key subcommittees Mr. Donalds voice is critical in processing ISA’s major legislative priorities on eliminating duplicative cyber regulation and cost benefit analysis </a:t>
            </a:r>
          </a:p>
          <a:p>
            <a:endParaRPr lang="en-US" dirty="0"/>
          </a:p>
        </p:txBody>
      </p:sp>
      <p:sp>
        <p:nvSpPr>
          <p:cNvPr id="4" name="Slide Number Placeholder 3">
            <a:extLst>
              <a:ext uri="{FF2B5EF4-FFF2-40B4-BE49-F238E27FC236}">
                <a16:creationId xmlns:a16="http://schemas.microsoft.com/office/drawing/2014/main" id="{B5E1F0C3-58CB-AEB8-4099-BAA583797A7E}"/>
              </a:ext>
            </a:extLst>
          </p:cNvPr>
          <p:cNvSpPr>
            <a:spLocks noGrp="1"/>
          </p:cNvSpPr>
          <p:nvPr>
            <p:ph type="sldNum" sz="quarter" idx="12"/>
          </p:nvPr>
        </p:nvSpPr>
        <p:spPr/>
        <p:txBody>
          <a:bodyPr/>
          <a:lstStyle/>
          <a:p>
            <a:pPr>
              <a:defRPr/>
            </a:pPr>
            <a:fld id="{C522B91E-BBDA-47B2-820B-E760F49CA9FF}" type="slidenum">
              <a:rPr lang="en-US" smtClean="0"/>
              <a:pPr>
                <a:defRPr/>
              </a:pPr>
              <a:t>52</a:t>
            </a:fld>
            <a:endParaRPr lang="en-US" dirty="0"/>
          </a:p>
        </p:txBody>
      </p:sp>
    </p:spTree>
    <p:extLst>
      <p:ext uri="{BB962C8B-B14F-4D97-AF65-F5344CB8AC3E}">
        <p14:creationId xmlns:p14="http://schemas.microsoft.com/office/powerpoint/2010/main" val="294042571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8A488-AD2E-AE45-8416-7C7DE9A6A707}"/>
              </a:ext>
            </a:extLst>
          </p:cNvPr>
          <p:cNvSpPr>
            <a:spLocks noGrp="1"/>
          </p:cNvSpPr>
          <p:nvPr>
            <p:ph type="title"/>
          </p:nvPr>
        </p:nvSpPr>
        <p:spPr/>
        <p:txBody>
          <a:bodyPr/>
          <a:lstStyle/>
          <a:p>
            <a:br>
              <a:rPr lang="en-US" sz="2400" b="1" dirty="0"/>
            </a:br>
            <a:br>
              <a:rPr lang="en-US" sz="2400" b="1" dirty="0"/>
            </a:br>
            <a:r>
              <a:rPr lang="en-US" sz="2400" b="1" dirty="0"/>
              <a:t>William Timmons, Chair Subcommittee on Military and Foreign Affairs </a:t>
            </a:r>
            <a:br>
              <a:rPr lang="en-US" dirty="0"/>
            </a:br>
            <a:endParaRPr lang="en-US" dirty="0"/>
          </a:p>
        </p:txBody>
      </p:sp>
      <p:sp>
        <p:nvSpPr>
          <p:cNvPr id="3" name="Content Placeholder 2">
            <a:extLst>
              <a:ext uri="{FF2B5EF4-FFF2-40B4-BE49-F238E27FC236}">
                <a16:creationId xmlns:a16="http://schemas.microsoft.com/office/drawing/2014/main" id="{EE0F1C3F-14D6-BE01-1109-32918F1816EB}"/>
              </a:ext>
            </a:extLst>
          </p:cNvPr>
          <p:cNvSpPr>
            <a:spLocks noGrp="1"/>
          </p:cNvSpPr>
          <p:nvPr>
            <p:ph idx="1"/>
          </p:nvPr>
        </p:nvSpPr>
        <p:spPr>
          <a:xfrm>
            <a:off x="685800" y="1754188"/>
            <a:ext cx="7772400" cy="4722812"/>
          </a:xfrm>
        </p:spPr>
        <p:txBody>
          <a:bodyPr/>
          <a:lstStyle/>
          <a:p>
            <a:r>
              <a:rPr lang="en-US" dirty="0"/>
              <a:t>Mr. Timmons sits on the Oversight and Government Reform Committee and Chairs the Subcommittee on Military and Foreign Affairs. As Chair of the Military Subcommittee on Oversight Mr. Timmons’ voice would be critical in making that argument and assuring the Oversight Committee’s agreement. Mr. Timmons also services on the Committee on Financial Services and the Subcommittees on Government Efficiency and Digital Assets and Artificial Intelligence </a:t>
            </a:r>
          </a:p>
          <a:p>
            <a:endParaRPr lang="en-US" dirty="0"/>
          </a:p>
        </p:txBody>
      </p:sp>
      <p:sp>
        <p:nvSpPr>
          <p:cNvPr id="4" name="Slide Number Placeholder 3">
            <a:extLst>
              <a:ext uri="{FF2B5EF4-FFF2-40B4-BE49-F238E27FC236}">
                <a16:creationId xmlns:a16="http://schemas.microsoft.com/office/drawing/2014/main" id="{511EE8BC-8AB6-9542-571D-62AC8D0E9E3D}"/>
              </a:ext>
            </a:extLst>
          </p:cNvPr>
          <p:cNvSpPr>
            <a:spLocks noGrp="1"/>
          </p:cNvSpPr>
          <p:nvPr>
            <p:ph type="sldNum" sz="quarter" idx="12"/>
          </p:nvPr>
        </p:nvSpPr>
        <p:spPr/>
        <p:txBody>
          <a:bodyPr/>
          <a:lstStyle/>
          <a:p>
            <a:pPr>
              <a:defRPr/>
            </a:pPr>
            <a:fld id="{C522B91E-BBDA-47B2-820B-E760F49CA9FF}" type="slidenum">
              <a:rPr lang="en-US" smtClean="0"/>
              <a:pPr>
                <a:defRPr/>
              </a:pPr>
              <a:t>53</a:t>
            </a:fld>
            <a:endParaRPr lang="en-US" dirty="0"/>
          </a:p>
        </p:txBody>
      </p:sp>
    </p:spTree>
    <p:extLst>
      <p:ext uri="{BB962C8B-B14F-4D97-AF65-F5344CB8AC3E}">
        <p14:creationId xmlns:p14="http://schemas.microsoft.com/office/powerpoint/2010/main" val="203488986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E1254-01F4-9E90-B0FA-DE0C6A773B7A}"/>
              </a:ext>
            </a:extLst>
          </p:cNvPr>
          <p:cNvSpPr>
            <a:spLocks noGrp="1"/>
          </p:cNvSpPr>
          <p:nvPr>
            <p:ph type="title"/>
          </p:nvPr>
        </p:nvSpPr>
        <p:spPr/>
        <p:txBody>
          <a:bodyPr/>
          <a:lstStyle/>
          <a:p>
            <a:r>
              <a:rPr lang="en-US" dirty="0"/>
              <a:t>ROBIN CLESTINO GC ONCD</a:t>
            </a:r>
          </a:p>
        </p:txBody>
      </p:sp>
      <p:sp>
        <p:nvSpPr>
          <p:cNvPr id="3" name="Content Placeholder 2">
            <a:extLst>
              <a:ext uri="{FF2B5EF4-FFF2-40B4-BE49-F238E27FC236}">
                <a16:creationId xmlns:a16="http://schemas.microsoft.com/office/drawing/2014/main" id="{9BCA5A53-733B-00A2-3912-287376E03B93}"/>
              </a:ext>
            </a:extLst>
          </p:cNvPr>
          <p:cNvSpPr>
            <a:spLocks noGrp="1"/>
          </p:cNvSpPr>
          <p:nvPr>
            <p:ph idx="1"/>
          </p:nvPr>
        </p:nvSpPr>
        <p:spPr/>
        <p:txBody>
          <a:bodyPr/>
          <a:lstStyle/>
          <a:p>
            <a:r>
              <a:rPr lang="en-US" dirty="0"/>
              <a:t>As General Counsel, Ms. Celestino plays a key role in translating policy into legal and regulatory frameworks including leading the ONCD efforts on addressing regulatory overlap, liability, and compliance structures.  She can also contextualize ISA’s efforts on protecting critical infrastructure, promoting emerging technologies such as AI and quantum and workforce development</a:t>
            </a:r>
          </a:p>
          <a:p>
            <a:endParaRPr lang="en-US" dirty="0"/>
          </a:p>
        </p:txBody>
      </p:sp>
      <p:sp>
        <p:nvSpPr>
          <p:cNvPr id="4" name="Slide Number Placeholder 3">
            <a:extLst>
              <a:ext uri="{FF2B5EF4-FFF2-40B4-BE49-F238E27FC236}">
                <a16:creationId xmlns:a16="http://schemas.microsoft.com/office/drawing/2014/main" id="{38B9A199-B8AE-2D51-0F9F-8A95C6C44D56}"/>
              </a:ext>
            </a:extLst>
          </p:cNvPr>
          <p:cNvSpPr>
            <a:spLocks noGrp="1"/>
          </p:cNvSpPr>
          <p:nvPr>
            <p:ph type="sldNum" sz="quarter" idx="12"/>
          </p:nvPr>
        </p:nvSpPr>
        <p:spPr/>
        <p:txBody>
          <a:bodyPr/>
          <a:lstStyle/>
          <a:p>
            <a:pPr>
              <a:defRPr/>
            </a:pPr>
            <a:fld id="{C522B91E-BBDA-47B2-820B-E760F49CA9FF}" type="slidenum">
              <a:rPr lang="en-US" smtClean="0"/>
              <a:pPr>
                <a:defRPr/>
              </a:pPr>
              <a:t>54</a:t>
            </a:fld>
            <a:endParaRPr lang="en-US" dirty="0"/>
          </a:p>
        </p:txBody>
      </p:sp>
    </p:spTree>
    <p:extLst>
      <p:ext uri="{BB962C8B-B14F-4D97-AF65-F5344CB8AC3E}">
        <p14:creationId xmlns:p14="http://schemas.microsoft.com/office/powerpoint/2010/main" val="1320179772"/>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F1AFB-71F2-EFA9-7952-FEF97312F34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8F921D6-18D8-856F-A3FE-4634339EE35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4548DD53-3783-824C-EFF4-94E9D96E4F85}"/>
              </a:ext>
            </a:extLst>
          </p:cNvPr>
          <p:cNvSpPr>
            <a:spLocks noGrp="1"/>
          </p:cNvSpPr>
          <p:nvPr>
            <p:ph type="sldNum" sz="quarter" idx="12"/>
          </p:nvPr>
        </p:nvSpPr>
        <p:spPr/>
        <p:txBody>
          <a:bodyPr/>
          <a:lstStyle/>
          <a:p>
            <a:pPr>
              <a:defRPr/>
            </a:pPr>
            <a:fld id="{C522B91E-BBDA-47B2-820B-E760F49CA9FF}" type="slidenum">
              <a:rPr lang="en-US" smtClean="0"/>
              <a:pPr>
                <a:defRPr/>
              </a:pPr>
              <a:t>55</a:t>
            </a:fld>
            <a:endParaRPr lang="en-US" dirty="0"/>
          </a:p>
        </p:txBody>
      </p:sp>
    </p:spTree>
    <p:extLst>
      <p:ext uri="{BB962C8B-B14F-4D97-AF65-F5344CB8AC3E}">
        <p14:creationId xmlns:p14="http://schemas.microsoft.com/office/powerpoint/2010/main" val="1426355773"/>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6AB0-1357-7AF2-C682-17CF65039D0C}"/>
              </a:ext>
            </a:extLst>
          </p:cNvPr>
          <p:cNvSpPr>
            <a:spLocks noGrp="1"/>
          </p:cNvSpPr>
          <p:nvPr>
            <p:ph type="title"/>
          </p:nvPr>
        </p:nvSpPr>
        <p:spPr>
          <a:xfrm>
            <a:off x="1676400" y="381000"/>
            <a:ext cx="6629400" cy="1143000"/>
          </a:xfrm>
        </p:spPr>
        <p:txBody>
          <a:bodyPr wrap="square" anchor="ctr">
            <a:normAutofit/>
          </a:bodyPr>
          <a:lstStyle/>
          <a:p>
            <a:pPr>
              <a:lnSpc>
                <a:spcPct val="90000"/>
              </a:lnSpc>
            </a:pPr>
            <a:r>
              <a:rPr lang="en-US" sz="3700" dirty="0"/>
              <a:t>How the FY27 NDAA Is Made: Standard Annual Process</a:t>
            </a:r>
          </a:p>
        </p:txBody>
      </p:sp>
      <p:sp>
        <p:nvSpPr>
          <p:cNvPr id="4" name="Slide Number Placeholder 3">
            <a:extLst>
              <a:ext uri="{FF2B5EF4-FFF2-40B4-BE49-F238E27FC236}">
                <a16:creationId xmlns:a16="http://schemas.microsoft.com/office/drawing/2014/main" id="{02A8691B-1D42-71E4-869B-5C5429A6BBEE}"/>
              </a:ext>
            </a:extLst>
          </p:cNvPr>
          <p:cNvSpPr>
            <a:spLocks noGrp="1"/>
          </p:cNvSpPr>
          <p:nvPr>
            <p:ph type="sldNum" sz="quarter" idx="12"/>
          </p:nvPr>
        </p:nvSpPr>
        <p:spPr>
          <a:xfrm>
            <a:off x="6553200" y="6248400"/>
            <a:ext cx="1905000" cy="457200"/>
          </a:xfrm>
        </p:spPr>
        <p:txBody>
          <a:bodyPr wrap="square" anchor="t">
            <a:normAutofit/>
          </a:bodyPr>
          <a:lstStyle/>
          <a:p>
            <a:pPr>
              <a:spcAft>
                <a:spcPts val="600"/>
              </a:spcAft>
              <a:defRPr/>
            </a:pPr>
            <a:fld id="{C522B91E-BBDA-47B2-820B-E760F49CA9FF}" type="slidenum">
              <a:rPr lang="en-US" smtClean="0"/>
              <a:pPr>
                <a:spcAft>
                  <a:spcPts val="600"/>
                </a:spcAft>
                <a:defRPr/>
              </a:pPr>
              <a:t>56</a:t>
            </a:fld>
            <a:endParaRPr lang="en-US" dirty="0"/>
          </a:p>
        </p:txBody>
      </p:sp>
      <p:graphicFrame>
        <p:nvGraphicFramePr>
          <p:cNvPr id="6" name="Content Placeholder 2">
            <a:extLst>
              <a:ext uri="{FF2B5EF4-FFF2-40B4-BE49-F238E27FC236}">
                <a16:creationId xmlns:a16="http://schemas.microsoft.com/office/drawing/2014/main" id="{7D3C4A6F-BAD0-18D0-BDC9-6895764051FE}"/>
              </a:ext>
            </a:extLst>
          </p:cNvPr>
          <p:cNvGraphicFramePr>
            <a:graphicFrameLocks noGrp="1"/>
          </p:cNvGraphicFramePr>
          <p:nvPr>
            <p:ph idx="1"/>
          </p:nvPr>
        </p:nvGraphicFramePr>
        <p:xfrm>
          <a:off x="685800" y="1754188"/>
          <a:ext cx="7772400" cy="4113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861948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129EB-DB71-7645-3401-E0346C2748D4}"/>
              </a:ext>
            </a:extLst>
          </p:cNvPr>
          <p:cNvSpPr>
            <a:spLocks noGrp="1"/>
          </p:cNvSpPr>
          <p:nvPr>
            <p:ph type="title"/>
          </p:nvPr>
        </p:nvSpPr>
        <p:spPr>
          <a:xfrm>
            <a:off x="1676400" y="381000"/>
            <a:ext cx="6629400" cy="1143000"/>
          </a:xfrm>
        </p:spPr>
        <p:txBody>
          <a:bodyPr wrap="square" anchor="ctr">
            <a:normAutofit/>
          </a:bodyPr>
          <a:lstStyle/>
          <a:p>
            <a:pPr>
              <a:lnSpc>
                <a:spcPct val="90000"/>
              </a:lnSpc>
            </a:pPr>
            <a:r>
              <a:rPr lang="en-US" sz="3100" dirty="0"/>
              <a:t>Stage 1: Budget Submission &amp; Posture Hearings (Feb–May 2026)</a:t>
            </a:r>
          </a:p>
        </p:txBody>
      </p:sp>
      <p:sp>
        <p:nvSpPr>
          <p:cNvPr id="4" name="Slide Number Placeholder 3">
            <a:extLst>
              <a:ext uri="{FF2B5EF4-FFF2-40B4-BE49-F238E27FC236}">
                <a16:creationId xmlns:a16="http://schemas.microsoft.com/office/drawing/2014/main" id="{E05930B8-1578-BF07-7046-76CF8736EFD5}"/>
              </a:ext>
            </a:extLst>
          </p:cNvPr>
          <p:cNvSpPr>
            <a:spLocks noGrp="1"/>
          </p:cNvSpPr>
          <p:nvPr>
            <p:ph type="sldNum" sz="quarter" idx="12"/>
          </p:nvPr>
        </p:nvSpPr>
        <p:spPr>
          <a:xfrm>
            <a:off x="6553200" y="6248400"/>
            <a:ext cx="1905000" cy="457200"/>
          </a:xfrm>
        </p:spPr>
        <p:txBody>
          <a:bodyPr wrap="square" anchor="t">
            <a:normAutofit/>
          </a:bodyPr>
          <a:lstStyle/>
          <a:p>
            <a:pPr>
              <a:spcAft>
                <a:spcPts val="600"/>
              </a:spcAft>
              <a:defRPr/>
            </a:pPr>
            <a:fld id="{C522B91E-BBDA-47B2-820B-E760F49CA9FF}" type="slidenum">
              <a:rPr lang="en-US" smtClean="0"/>
              <a:pPr>
                <a:spcAft>
                  <a:spcPts val="600"/>
                </a:spcAft>
                <a:defRPr/>
              </a:pPr>
              <a:t>57</a:t>
            </a:fld>
            <a:endParaRPr lang="en-US" dirty="0"/>
          </a:p>
        </p:txBody>
      </p:sp>
      <p:graphicFrame>
        <p:nvGraphicFramePr>
          <p:cNvPr id="6" name="Content Placeholder 2">
            <a:extLst>
              <a:ext uri="{FF2B5EF4-FFF2-40B4-BE49-F238E27FC236}">
                <a16:creationId xmlns:a16="http://schemas.microsoft.com/office/drawing/2014/main" id="{430457DA-F129-4B1C-9A33-9259709DAFA1}"/>
              </a:ext>
            </a:extLst>
          </p:cNvPr>
          <p:cNvGraphicFramePr>
            <a:graphicFrameLocks noGrp="1"/>
          </p:cNvGraphicFramePr>
          <p:nvPr>
            <p:ph idx="1"/>
          </p:nvPr>
        </p:nvGraphicFramePr>
        <p:xfrm>
          <a:off x="685800" y="1754188"/>
          <a:ext cx="7772400" cy="4113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2225001"/>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BA171-86A7-E151-158A-7D323CB03D3F}"/>
              </a:ext>
            </a:extLst>
          </p:cNvPr>
          <p:cNvSpPr>
            <a:spLocks noGrp="1"/>
          </p:cNvSpPr>
          <p:nvPr>
            <p:ph type="title"/>
          </p:nvPr>
        </p:nvSpPr>
        <p:spPr>
          <a:xfrm>
            <a:off x="1676400" y="381000"/>
            <a:ext cx="6629400" cy="1143000"/>
          </a:xfrm>
        </p:spPr>
        <p:txBody>
          <a:bodyPr wrap="square" anchor="ctr">
            <a:normAutofit/>
          </a:bodyPr>
          <a:lstStyle/>
          <a:p>
            <a:pPr>
              <a:lnSpc>
                <a:spcPct val="90000"/>
              </a:lnSpc>
            </a:pPr>
            <a:r>
              <a:rPr lang="en-US" sz="2800" dirty="0"/>
              <a:t>Stages 2 &amp; 3: Committee Marks → Floor Action → Conference (May–Sept 2026)</a:t>
            </a:r>
          </a:p>
        </p:txBody>
      </p:sp>
      <p:sp>
        <p:nvSpPr>
          <p:cNvPr id="4" name="Slide Number Placeholder 3">
            <a:extLst>
              <a:ext uri="{FF2B5EF4-FFF2-40B4-BE49-F238E27FC236}">
                <a16:creationId xmlns:a16="http://schemas.microsoft.com/office/drawing/2014/main" id="{92D53163-5859-7FCB-2F0C-BE344FA97053}"/>
              </a:ext>
            </a:extLst>
          </p:cNvPr>
          <p:cNvSpPr>
            <a:spLocks noGrp="1"/>
          </p:cNvSpPr>
          <p:nvPr>
            <p:ph type="sldNum" sz="quarter" idx="12"/>
          </p:nvPr>
        </p:nvSpPr>
        <p:spPr>
          <a:xfrm>
            <a:off x="6553200" y="6248400"/>
            <a:ext cx="1905000" cy="457200"/>
          </a:xfrm>
        </p:spPr>
        <p:txBody>
          <a:bodyPr wrap="square" anchor="t">
            <a:normAutofit/>
          </a:bodyPr>
          <a:lstStyle/>
          <a:p>
            <a:pPr>
              <a:spcAft>
                <a:spcPts val="600"/>
              </a:spcAft>
              <a:defRPr/>
            </a:pPr>
            <a:fld id="{C522B91E-BBDA-47B2-820B-E760F49CA9FF}" type="slidenum">
              <a:rPr lang="en-US" smtClean="0"/>
              <a:pPr>
                <a:spcAft>
                  <a:spcPts val="600"/>
                </a:spcAft>
                <a:defRPr/>
              </a:pPr>
              <a:t>58</a:t>
            </a:fld>
            <a:endParaRPr lang="en-US" dirty="0"/>
          </a:p>
        </p:txBody>
      </p:sp>
      <p:graphicFrame>
        <p:nvGraphicFramePr>
          <p:cNvPr id="6" name="Content Placeholder 2">
            <a:extLst>
              <a:ext uri="{FF2B5EF4-FFF2-40B4-BE49-F238E27FC236}">
                <a16:creationId xmlns:a16="http://schemas.microsoft.com/office/drawing/2014/main" id="{436C589C-28FA-B965-D02E-3F31546FF67A}"/>
              </a:ext>
            </a:extLst>
          </p:cNvPr>
          <p:cNvGraphicFramePr>
            <a:graphicFrameLocks noGrp="1"/>
          </p:cNvGraphicFramePr>
          <p:nvPr>
            <p:ph idx="1"/>
          </p:nvPr>
        </p:nvGraphicFramePr>
        <p:xfrm>
          <a:off x="685800" y="1754188"/>
          <a:ext cx="7772400" cy="4113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512599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808FD-BC69-4D59-AEF8-3009B248B5B4}"/>
              </a:ext>
            </a:extLst>
          </p:cNvPr>
          <p:cNvSpPr>
            <a:spLocks noGrp="1"/>
          </p:cNvSpPr>
          <p:nvPr>
            <p:ph type="title"/>
          </p:nvPr>
        </p:nvSpPr>
        <p:spPr>
          <a:xfrm>
            <a:off x="1676400" y="381000"/>
            <a:ext cx="6629400" cy="1143000"/>
          </a:xfrm>
        </p:spPr>
        <p:txBody>
          <a:bodyPr wrap="square" anchor="ctr">
            <a:normAutofit/>
          </a:bodyPr>
          <a:lstStyle/>
          <a:p>
            <a:pPr>
              <a:lnSpc>
                <a:spcPct val="90000"/>
              </a:lnSpc>
            </a:pPr>
            <a:r>
              <a:rPr lang="en-US" sz="3700" dirty="0"/>
              <a:t>Stage 4: Final Passage &amp; Enactment (Sept–Dec 2026)</a:t>
            </a:r>
          </a:p>
        </p:txBody>
      </p:sp>
      <p:sp>
        <p:nvSpPr>
          <p:cNvPr id="4" name="Slide Number Placeholder 3">
            <a:extLst>
              <a:ext uri="{FF2B5EF4-FFF2-40B4-BE49-F238E27FC236}">
                <a16:creationId xmlns:a16="http://schemas.microsoft.com/office/drawing/2014/main" id="{6BB86A36-37D3-DBEA-37B4-12E36270880B}"/>
              </a:ext>
            </a:extLst>
          </p:cNvPr>
          <p:cNvSpPr>
            <a:spLocks noGrp="1"/>
          </p:cNvSpPr>
          <p:nvPr>
            <p:ph type="sldNum" sz="quarter" idx="12"/>
          </p:nvPr>
        </p:nvSpPr>
        <p:spPr>
          <a:xfrm>
            <a:off x="6553200" y="6248400"/>
            <a:ext cx="1905000" cy="457200"/>
          </a:xfrm>
        </p:spPr>
        <p:txBody>
          <a:bodyPr wrap="square" anchor="t">
            <a:normAutofit/>
          </a:bodyPr>
          <a:lstStyle/>
          <a:p>
            <a:pPr>
              <a:spcAft>
                <a:spcPts val="600"/>
              </a:spcAft>
              <a:defRPr/>
            </a:pPr>
            <a:fld id="{C522B91E-BBDA-47B2-820B-E760F49CA9FF}" type="slidenum">
              <a:rPr lang="en-US" smtClean="0"/>
              <a:pPr>
                <a:spcAft>
                  <a:spcPts val="600"/>
                </a:spcAft>
                <a:defRPr/>
              </a:pPr>
              <a:t>59</a:t>
            </a:fld>
            <a:endParaRPr lang="en-US" dirty="0"/>
          </a:p>
        </p:txBody>
      </p:sp>
      <p:graphicFrame>
        <p:nvGraphicFramePr>
          <p:cNvPr id="6" name="Content Placeholder 2">
            <a:extLst>
              <a:ext uri="{FF2B5EF4-FFF2-40B4-BE49-F238E27FC236}">
                <a16:creationId xmlns:a16="http://schemas.microsoft.com/office/drawing/2014/main" id="{D8C729A7-EDB2-DA8F-91AB-E79EA49E0C80}"/>
              </a:ext>
            </a:extLst>
          </p:cNvPr>
          <p:cNvGraphicFramePr>
            <a:graphicFrameLocks noGrp="1"/>
          </p:cNvGraphicFramePr>
          <p:nvPr>
            <p:ph idx="1"/>
          </p:nvPr>
        </p:nvGraphicFramePr>
        <p:xfrm>
          <a:off x="685800" y="1754188"/>
          <a:ext cx="7772400" cy="4113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0735825"/>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A6E6C-CFC4-19C7-9DB5-6263A278CF24}"/>
              </a:ext>
            </a:extLst>
          </p:cNvPr>
          <p:cNvSpPr>
            <a:spLocks noGrp="1"/>
          </p:cNvSpPr>
          <p:nvPr>
            <p:ph type="title"/>
          </p:nvPr>
        </p:nvSpPr>
        <p:spPr>
          <a:xfrm>
            <a:off x="1676400" y="381000"/>
            <a:ext cx="6629400" cy="1143000"/>
          </a:xfrm>
        </p:spPr>
        <p:txBody>
          <a:bodyPr wrap="square" anchor="ctr">
            <a:normAutofit/>
          </a:bodyPr>
          <a:lstStyle/>
          <a:p>
            <a:pPr>
              <a:lnSpc>
                <a:spcPct val="90000"/>
              </a:lnSpc>
            </a:pPr>
            <a:r>
              <a:rPr lang="en-US" sz="3700" dirty="0"/>
              <a:t>Why ISA Is Engaging Early for FY27</a:t>
            </a:r>
          </a:p>
        </p:txBody>
      </p:sp>
      <p:sp>
        <p:nvSpPr>
          <p:cNvPr id="4" name="Slide Number Placeholder 3">
            <a:extLst>
              <a:ext uri="{FF2B5EF4-FFF2-40B4-BE49-F238E27FC236}">
                <a16:creationId xmlns:a16="http://schemas.microsoft.com/office/drawing/2014/main" id="{67080508-97C3-E83C-AFC7-6FF426778D96}"/>
              </a:ext>
            </a:extLst>
          </p:cNvPr>
          <p:cNvSpPr>
            <a:spLocks noGrp="1"/>
          </p:cNvSpPr>
          <p:nvPr>
            <p:ph type="sldNum" sz="quarter" idx="12"/>
          </p:nvPr>
        </p:nvSpPr>
        <p:spPr>
          <a:xfrm>
            <a:off x="6553200" y="6248400"/>
            <a:ext cx="1905000" cy="457200"/>
          </a:xfrm>
        </p:spPr>
        <p:txBody>
          <a:bodyPr wrap="square" anchor="t">
            <a:normAutofit/>
          </a:bodyPr>
          <a:lstStyle/>
          <a:p>
            <a:pPr>
              <a:spcAft>
                <a:spcPts val="600"/>
              </a:spcAft>
              <a:defRPr/>
            </a:pPr>
            <a:fld id="{C522B91E-BBDA-47B2-820B-E760F49CA9FF}" type="slidenum">
              <a:rPr lang="en-US" smtClean="0"/>
              <a:pPr>
                <a:spcAft>
                  <a:spcPts val="600"/>
                </a:spcAft>
                <a:defRPr/>
              </a:pPr>
              <a:t>60</a:t>
            </a:fld>
            <a:endParaRPr lang="en-US" dirty="0"/>
          </a:p>
        </p:txBody>
      </p:sp>
      <p:graphicFrame>
        <p:nvGraphicFramePr>
          <p:cNvPr id="6" name="Content Placeholder 2">
            <a:extLst>
              <a:ext uri="{FF2B5EF4-FFF2-40B4-BE49-F238E27FC236}">
                <a16:creationId xmlns:a16="http://schemas.microsoft.com/office/drawing/2014/main" id="{0606288E-4A6F-3E61-98C4-8A4C00B0A403}"/>
              </a:ext>
            </a:extLst>
          </p:cNvPr>
          <p:cNvGraphicFramePr>
            <a:graphicFrameLocks noGrp="1"/>
          </p:cNvGraphicFramePr>
          <p:nvPr>
            <p:ph idx="1"/>
          </p:nvPr>
        </p:nvGraphicFramePr>
        <p:xfrm>
          <a:off x="685800" y="1754188"/>
          <a:ext cx="7772400" cy="4113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3920249"/>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2A933-864C-8864-E0C8-B30135D29125}"/>
              </a:ext>
            </a:extLst>
          </p:cNvPr>
          <p:cNvSpPr>
            <a:spLocks noGrp="1"/>
          </p:cNvSpPr>
          <p:nvPr>
            <p:ph type="title"/>
          </p:nvPr>
        </p:nvSpPr>
        <p:spPr/>
        <p:txBody>
          <a:bodyPr/>
          <a:lstStyle/>
          <a:p>
            <a:r>
              <a:rPr lang="en-US" dirty="0"/>
              <a:t>Board Discussion on AI</a:t>
            </a:r>
          </a:p>
        </p:txBody>
      </p:sp>
      <p:sp>
        <p:nvSpPr>
          <p:cNvPr id="3" name="Content Placeholder 2">
            <a:extLst>
              <a:ext uri="{FF2B5EF4-FFF2-40B4-BE49-F238E27FC236}">
                <a16:creationId xmlns:a16="http://schemas.microsoft.com/office/drawing/2014/main" id="{60123AB8-BC44-62F7-A6FA-AA272CE5B086}"/>
              </a:ext>
            </a:extLst>
          </p:cNvPr>
          <p:cNvSpPr>
            <a:spLocks noGrp="1"/>
          </p:cNvSpPr>
          <p:nvPr>
            <p:ph idx="1"/>
          </p:nvPr>
        </p:nvSpPr>
        <p:spPr/>
        <p:txBody>
          <a:bodyPr/>
          <a:lstStyle/>
          <a:p>
            <a:r>
              <a:rPr lang="en-US" dirty="0"/>
              <a:t>Michael </a:t>
            </a:r>
            <a:r>
              <a:rPr lang="en-US"/>
              <a:t>Woods Slides</a:t>
            </a:r>
            <a:endParaRPr lang="en-US" dirty="0"/>
          </a:p>
        </p:txBody>
      </p:sp>
      <p:sp>
        <p:nvSpPr>
          <p:cNvPr id="4" name="Slide Number Placeholder 3">
            <a:extLst>
              <a:ext uri="{FF2B5EF4-FFF2-40B4-BE49-F238E27FC236}">
                <a16:creationId xmlns:a16="http://schemas.microsoft.com/office/drawing/2014/main" id="{44A06811-7CFA-E613-6ADD-080CDD967933}"/>
              </a:ext>
            </a:extLst>
          </p:cNvPr>
          <p:cNvSpPr>
            <a:spLocks noGrp="1"/>
          </p:cNvSpPr>
          <p:nvPr>
            <p:ph type="sldNum" sz="quarter" idx="12"/>
          </p:nvPr>
        </p:nvSpPr>
        <p:spPr/>
        <p:txBody>
          <a:bodyPr/>
          <a:lstStyle/>
          <a:p>
            <a:pPr>
              <a:defRPr/>
            </a:pPr>
            <a:fld id="{C522B91E-BBDA-47B2-820B-E760F49CA9FF}" type="slidenum">
              <a:rPr lang="en-US" smtClean="0"/>
              <a:pPr>
                <a:defRPr/>
              </a:pPr>
              <a:t>61</a:t>
            </a:fld>
            <a:endParaRPr lang="en-US" dirty="0"/>
          </a:p>
        </p:txBody>
      </p:sp>
    </p:spTree>
    <p:extLst>
      <p:ext uri="{BB962C8B-B14F-4D97-AF65-F5344CB8AC3E}">
        <p14:creationId xmlns:p14="http://schemas.microsoft.com/office/powerpoint/2010/main" val="2348494060"/>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2A24C-33C6-9792-795D-7E79A58CB1BF}"/>
              </a:ext>
            </a:extLst>
          </p:cNvPr>
          <p:cNvSpPr>
            <a:spLocks noGrp="1"/>
          </p:cNvSpPr>
          <p:nvPr>
            <p:ph type="title"/>
          </p:nvPr>
        </p:nvSpPr>
        <p:spPr/>
        <p:txBody>
          <a:bodyPr/>
          <a:lstStyle/>
          <a:p>
            <a:r>
              <a:rPr lang="en-US" dirty="0"/>
              <a:t>BOARD DISCUSIUOON ON QUANTUM</a:t>
            </a:r>
          </a:p>
        </p:txBody>
      </p:sp>
      <p:sp>
        <p:nvSpPr>
          <p:cNvPr id="3" name="Content Placeholder 2">
            <a:extLst>
              <a:ext uri="{FF2B5EF4-FFF2-40B4-BE49-F238E27FC236}">
                <a16:creationId xmlns:a16="http://schemas.microsoft.com/office/drawing/2014/main" id="{409D49EC-3579-4DF2-5FC8-DB486C89CC52}"/>
              </a:ext>
            </a:extLst>
          </p:cNvPr>
          <p:cNvSpPr>
            <a:spLocks noGrp="1"/>
          </p:cNvSpPr>
          <p:nvPr>
            <p:ph idx="1"/>
          </p:nvPr>
        </p:nvSpPr>
        <p:spPr/>
        <p:txBody>
          <a:bodyPr/>
          <a:lstStyle/>
          <a:p>
            <a:r>
              <a:rPr lang="en-US" dirty="0"/>
              <a:t>SEAMUS SLIDE 1 AND 2</a:t>
            </a:r>
          </a:p>
        </p:txBody>
      </p:sp>
      <p:sp>
        <p:nvSpPr>
          <p:cNvPr id="4" name="Slide Number Placeholder 3">
            <a:extLst>
              <a:ext uri="{FF2B5EF4-FFF2-40B4-BE49-F238E27FC236}">
                <a16:creationId xmlns:a16="http://schemas.microsoft.com/office/drawing/2014/main" id="{2DA94703-F1B4-9E3A-82A6-3A78A825B32A}"/>
              </a:ext>
            </a:extLst>
          </p:cNvPr>
          <p:cNvSpPr>
            <a:spLocks noGrp="1"/>
          </p:cNvSpPr>
          <p:nvPr>
            <p:ph type="sldNum" sz="quarter" idx="12"/>
          </p:nvPr>
        </p:nvSpPr>
        <p:spPr/>
        <p:txBody>
          <a:bodyPr/>
          <a:lstStyle/>
          <a:p>
            <a:pPr>
              <a:defRPr/>
            </a:pPr>
            <a:fld id="{C522B91E-BBDA-47B2-820B-E760F49CA9FF}" type="slidenum">
              <a:rPr lang="en-US" smtClean="0"/>
              <a:pPr>
                <a:defRPr/>
              </a:pPr>
              <a:t>62</a:t>
            </a:fld>
            <a:endParaRPr lang="en-US" dirty="0"/>
          </a:p>
        </p:txBody>
      </p:sp>
    </p:spTree>
    <p:extLst>
      <p:ext uri="{BB962C8B-B14F-4D97-AF65-F5344CB8AC3E}">
        <p14:creationId xmlns:p14="http://schemas.microsoft.com/office/powerpoint/2010/main" val="3302196014"/>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035A4-3BB5-928E-D4B1-E2DAC9AAEE35}"/>
              </a:ext>
            </a:extLst>
          </p:cNvPr>
          <p:cNvSpPr>
            <a:spLocks noGrp="1"/>
          </p:cNvSpPr>
          <p:nvPr>
            <p:ph type="title"/>
          </p:nvPr>
        </p:nvSpPr>
        <p:spPr/>
        <p:txBody>
          <a:bodyPr/>
          <a:lstStyle/>
          <a:p>
            <a:r>
              <a:rPr lang="en-US" dirty="0"/>
              <a:t>MEMBERSHIP DEVELOPMENT</a:t>
            </a:r>
          </a:p>
        </p:txBody>
      </p:sp>
      <p:sp>
        <p:nvSpPr>
          <p:cNvPr id="3" name="Content Placeholder 2">
            <a:extLst>
              <a:ext uri="{FF2B5EF4-FFF2-40B4-BE49-F238E27FC236}">
                <a16:creationId xmlns:a16="http://schemas.microsoft.com/office/drawing/2014/main" id="{4BC53DB1-1C19-A818-F760-99EB59F0BD2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B0AC5ED-D338-4C66-A629-C6E562EDEDA2}"/>
              </a:ext>
            </a:extLst>
          </p:cNvPr>
          <p:cNvSpPr>
            <a:spLocks noGrp="1"/>
          </p:cNvSpPr>
          <p:nvPr>
            <p:ph type="sldNum" sz="quarter" idx="12"/>
          </p:nvPr>
        </p:nvSpPr>
        <p:spPr/>
        <p:txBody>
          <a:bodyPr/>
          <a:lstStyle/>
          <a:p>
            <a:pPr>
              <a:defRPr/>
            </a:pPr>
            <a:fld id="{C522B91E-BBDA-47B2-820B-E760F49CA9FF}" type="slidenum">
              <a:rPr lang="en-US" smtClean="0"/>
              <a:pPr>
                <a:defRPr/>
              </a:pPr>
              <a:t>63</a:t>
            </a:fld>
            <a:endParaRPr lang="en-US" dirty="0"/>
          </a:p>
        </p:txBody>
      </p:sp>
    </p:spTree>
    <p:extLst>
      <p:ext uri="{BB962C8B-B14F-4D97-AF65-F5344CB8AC3E}">
        <p14:creationId xmlns:p14="http://schemas.microsoft.com/office/powerpoint/2010/main" val="3607424966"/>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SAlliance Design Templat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ISAlliance Design Template">
      <a:majorFont>
        <a:latin typeface="Arial"/>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SAlliance Design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SAlliance Design Template 2">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SAlliance Design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SAlliance Design Template 4">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SAlliance Design Template 5">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SAlliance Design Template 6">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354fb6d-b975-4812-b235-4cd3ecf35ee9">
      <Terms xmlns="http://schemas.microsoft.com/office/infopath/2007/PartnerControls"/>
    </lcf76f155ced4ddcb4097134ff3c332f>
    <TaxCatchAll xmlns="2d78a3be-2cd5-4ec9-a46a-bba9b8acb54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B7298E6E9BC34E980395B583061CFB" ma:contentTypeVersion="18" ma:contentTypeDescription="Create a new document." ma:contentTypeScope="" ma:versionID="e9977988a87588061e202681b2c2193b">
  <xsd:schema xmlns:xsd="http://www.w3.org/2001/XMLSchema" xmlns:xs="http://www.w3.org/2001/XMLSchema" xmlns:p="http://schemas.microsoft.com/office/2006/metadata/properties" xmlns:ns2="6354fb6d-b975-4812-b235-4cd3ecf35ee9" xmlns:ns3="2d78a3be-2cd5-4ec9-a46a-bba9b8acb549" targetNamespace="http://schemas.microsoft.com/office/2006/metadata/properties" ma:root="true" ma:fieldsID="7bbe292acf8aa826d1b18d50799dd322" ns2:_="" ns3:_="">
    <xsd:import namespace="6354fb6d-b975-4812-b235-4cd3ecf35ee9"/>
    <xsd:import namespace="2d78a3be-2cd5-4ec9-a46a-bba9b8acb54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54fb6d-b975-4812-b235-4cd3ecf35e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93880ad-313f-46c0-8142-ae925325c3b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d78a3be-2cd5-4ec9-a46a-bba9b8acb54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550ad6-c585-48cf-918b-c48e8d51fbc6}" ma:internalName="TaxCatchAll" ma:showField="CatchAllData" ma:web="2d78a3be-2cd5-4ec9-a46a-bba9b8acb54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7EA06D-7E98-431B-8928-61FA103E5774}">
  <ds:schemaRefs>
    <ds:schemaRef ds:uri="2d78a3be-2cd5-4ec9-a46a-bba9b8acb549"/>
    <ds:schemaRef ds:uri="5884ed74-341b-49b5-9089-7e0172f790a9"/>
    <ds:schemaRef ds:uri="6354fb6d-b975-4812-b235-4cd3ecf35ee9"/>
    <ds:schemaRef ds:uri="ffb27f10-065b-4073-b8f0-52dbbd6cbd7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EF4840F-FA21-435E-8236-BEE28E0DE352}">
  <ds:schemaRefs>
    <ds:schemaRef ds:uri="http://schemas.microsoft.com/sharepoint/v3/contenttype/forms"/>
  </ds:schemaRefs>
</ds:datastoreItem>
</file>

<file path=customXml/itemProps3.xml><?xml version="1.0" encoding="utf-8"?>
<ds:datastoreItem xmlns:ds="http://schemas.openxmlformats.org/officeDocument/2006/customXml" ds:itemID="{365B7FAC-4E10-400D-B674-94B3EE8F22D1}">
  <ds:schemaRefs>
    <ds:schemaRef ds:uri="2d78a3be-2cd5-4ec9-a46a-bba9b8acb549"/>
    <ds:schemaRef ds:uri="6354fb6d-b975-4812-b235-4cd3ecf35ee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26772</TotalTime>
  <Words>3254</Words>
  <Application>Microsoft Macintosh PowerPoint</Application>
  <PresentationFormat>On-screen Show (4:3)</PresentationFormat>
  <Paragraphs>341</Paragraphs>
  <Slides>63</Slides>
  <Notes>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63</vt:i4>
      </vt:variant>
    </vt:vector>
  </HeadingPairs>
  <TitlesOfParts>
    <vt:vector size="73" baseType="lpstr">
      <vt:lpstr>ＭＳ Ｐゴシック</vt:lpstr>
      <vt:lpstr>Aptos</vt:lpstr>
      <vt:lpstr>Arial</vt:lpstr>
      <vt:lpstr>Calibri</vt:lpstr>
      <vt:lpstr>Calibri Light</vt:lpstr>
      <vt:lpstr>Times New Roman</vt:lpstr>
      <vt:lpstr>Tw Cen MT</vt:lpstr>
      <vt:lpstr>Wingdings</vt:lpstr>
      <vt:lpstr>Office Theme</vt:lpstr>
      <vt:lpstr>ISAlliance Design Template</vt:lpstr>
      <vt:lpstr>PowerPoint Presentation</vt:lpstr>
      <vt:lpstr>     ISA 2001-2026</vt:lpstr>
      <vt:lpstr>ISA MISSION AND GOALS</vt:lpstr>
      <vt:lpstr>ISA HISTORY AWARDS</vt:lpstr>
      <vt:lpstr>ISA THOUGHT LEADERSHIP &amp; POLICY </vt:lpstr>
      <vt:lpstr>ISA-NACD CYBER RISK HANDBOOK --2026</vt:lpstr>
      <vt:lpstr>ISA Board of Directors Cyber Risk Handbooks – U.S., UK, Germany, Europe, Latin America and Japan</vt:lpstr>
      <vt:lpstr>ISA Board of Directors Cyber Risk Handbooks – U.S., UK, Germany, Europe, Latin America and Japan</vt:lpstr>
      <vt:lpstr>ISA PUBLICATIONS</vt:lpstr>
      <vt:lpstr>ISA PARTNERSHIPS</vt:lpstr>
      <vt:lpstr>GOALS FOR SPRING 2026 BOARD MEETING</vt:lpstr>
      <vt:lpstr>2025- BD EVALUATION &amp; FIVE-YEAR AVERAGE</vt:lpstr>
      <vt:lpstr>COMMENTS THOUGHT LEADERSHIP</vt:lpstr>
      <vt:lpstr>THOUGHT LEADERSHIP</vt:lpstr>
      <vt:lpstr>THOUGHT LEADERSHIP</vt:lpstr>
      <vt:lpstr>POLICY ADVOCACY</vt:lpstr>
      <vt:lpstr>POLICY ADVOCACY</vt:lpstr>
      <vt:lpstr>POLICY ADVOCACY</vt:lpstr>
      <vt:lpstr>BEST PRACTICES</vt:lpstr>
      <vt:lpstr>BEST PRACTICES</vt:lpstr>
      <vt:lpstr>BEST PRACTICES</vt:lpstr>
      <vt:lpstr>KEEPING ISA STRONG</vt:lpstr>
      <vt:lpstr>KEEPING ISA STRONG</vt:lpstr>
      <vt:lpstr>KEEPING ISA STRONG</vt:lpstr>
      <vt:lpstr>2026 NACD HANDBOOK</vt:lpstr>
      <vt:lpstr>Promotional Campaign</vt:lpstr>
      <vt:lpstr>Target Audiences</vt:lpstr>
      <vt:lpstr>Launch: Media Roundtable Objectives</vt:lpstr>
      <vt:lpstr>NACD-ISA Approach to Media Roundtable</vt:lpstr>
      <vt:lpstr>PROMOTIONAL CAMPAIGN</vt:lpstr>
      <vt:lpstr>INTERNATIONAL EDTIONS </vt:lpstr>
      <vt:lpstr>LUNCH DISCUSSION QUESTIONS FOR NACD</vt:lpstr>
      <vt:lpstr>LUNCH DISCUSSION QUESTIONS FOR NACD</vt:lpstr>
      <vt:lpstr>ISA THOUGHT LEADERSHIP &amp; POLICY </vt:lpstr>
      <vt:lpstr>FIVE PRINCIPELS IN ZERO COST PLAN</vt:lpstr>
      <vt:lpstr>ISA &amp; NEW NATIONAL CYBER STRATEGY</vt:lpstr>
      <vt:lpstr>ISA PUBLIC POLICY APPRIOACH</vt:lpstr>
      <vt:lpstr> REFINED 4 CURRENT ADMIN &amp;  CONGRESS</vt:lpstr>
      <vt:lpstr>PUBLIC POLICY TACTICS</vt:lpstr>
      <vt:lpstr>NEW CYBER STRATEGY</vt:lpstr>
      <vt:lpstr>GRAPHIC ON PATHWAYS</vt:lpstr>
      <vt:lpstr>PowerPoint Presentation</vt:lpstr>
      <vt:lpstr>New FY26 NDAA Amendment: Cybersecurity Regulatory Harmonization</vt:lpstr>
      <vt:lpstr>Congressional Leaders on Cyber Reg Duplication</vt:lpstr>
      <vt:lpstr>CBA in New DHS Cyber Performance Goals </vt:lpstr>
      <vt:lpstr>COST-BENEFIT ANALYSIS (CBA) AMENDMENT – STATUS UPDATE</vt:lpstr>
      <vt:lpstr>OMB on Quantification &amp; Cost Benefit Analysis  -- </vt:lpstr>
      <vt:lpstr>Carincross on Cybersecuioty Academy</vt:lpstr>
      <vt:lpstr>Andrew Garbarino: Chair Homeland Security Com</vt:lpstr>
      <vt:lpstr>Andrew Garbarino: Chair Homeland Security Com</vt:lpstr>
      <vt:lpstr>  Eric Burlison, Chair Economic Growth, and Regulatory Affairs  </vt:lpstr>
      <vt:lpstr> Bryon Donalds, Member House Oversight and Government Reform Committee    </vt:lpstr>
      <vt:lpstr>  William Timmons, Chair Subcommittee on Military and Foreign Affairs  </vt:lpstr>
      <vt:lpstr>ROBIN CLESTINO GC ONCD</vt:lpstr>
      <vt:lpstr>PowerPoint Presentation</vt:lpstr>
      <vt:lpstr>How the FY27 NDAA Is Made: Standard Annual Process</vt:lpstr>
      <vt:lpstr>Stage 1: Budget Submission &amp; Posture Hearings (Feb–May 2026)</vt:lpstr>
      <vt:lpstr>Stages 2 &amp; 3: Committee Marks → Floor Action → Conference (May–Sept 2026)</vt:lpstr>
      <vt:lpstr>Stage 4: Final Passage &amp; Enactment (Sept–Dec 2026)</vt:lpstr>
      <vt:lpstr>Why ISA Is Engaging Early for FY27</vt:lpstr>
      <vt:lpstr>Board Discussion on AI</vt:lpstr>
      <vt:lpstr>BOARD DISCUSIUOON ON QUANTUM</vt:lpstr>
      <vt:lpstr>MEMBERSHIP DEVELOPMENT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Stacey Barrack</dc:creator>
  <cp:lastModifiedBy>Larry Clinton</cp:lastModifiedBy>
  <cp:revision>32</cp:revision>
  <cp:lastPrinted>2025-12-16T16:08:46Z</cp:lastPrinted>
  <dcterms:created xsi:type="dcterms:W3CDTF">2016-08-15T20:07:20Z</dcterms:created>
  <dcterms:modified xsi:type="dcterms:W3CDTF">2026-04-06T06:36:31Z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0x01010002B7298E6E9BC34E980395B583061CFB</vt:lpwstr>
  </property>
  <property fmtid="{D5CDD505-2E9C-101B-9397-08002B2CF9AE}" pid="3" name="MediaServiceImageTags">
    <vt:lpwstr/>
  </property>
</Properties>
</file>